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37C50-C465-4CF8-82CD-BF5E9914B46D}" v="31" dt="2022-10-06T03:08:25.8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79376" y="125848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JOBY Beamo™ Studio Creator Kit</a:t>
            </a:r>
          </a:p>
          <a:p>
            <a:pPr lvl="0">
              <a:defRPr/>
            </a:pPr>
            <a:r>
              <a:rPr lang="en-US" sz="1600" dirty="0">
                <a:latin typeface="Kievit Offc Black" panose="020B0A04030101020102" pitchFamily="34" charset="77"/>
                <a:ea typeface="Century Gothic"/>
                <a:cs typeface="Century Gothic"/>
              </a:rPr>
              <a:t>All-in-one YouTube home studio kit with LED key light, background light and microphone</a:t>
            </a:r>
          </a:p>
          <a:p>
            <a:pPr lvl="0">
              <a:defRPr/>
            </a:pPr>
            <a:r>
              <a:rPr lang="it-IT" sz="1600" b="1" dirty="0">
                <a:latin typeface="Kievit Offc Black" panose="020B0A04030101020102" pitchFamily="34" charset="77"/>
                <a:ea typeface="Century Gothic"/>
                <a:cs typeface="Century Gothic"/>
              </a:rPr>
              <a:t>JB01835-BWW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3391" y="1239117"/>
            <a:ext cx="407823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A complete video lighting and audio solution for your first YouTube home studio.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Beamo™ Studio Creator Kit covers all you need to start a channel from your home, including a key light, a color background light and a microphone.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Create engaging contents with the easy-on-eyes Beamo™ Studio Key Light. Built-in Soft-Lens light diffusion ensures you will get the best image quality for your talking head videos. 10 brightness levels and 3 color temperature can be controlled by the supplied cable remote which also magnetically attaches to the base of the table stand.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table stand allows the key light to tilt and be raised to ideal height (68-95cm/27-37") for the shoot. The phone mount is supported by a flexible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® Arm for easy angling and framing. Add the supplied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Wavo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™ Mobile mic to the cold shoes on the key light or on the phone mount to improve the audio quality of your phone or your camera.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Finally, make your videos stand out by adding color to your background with the multi-angle, 10 brightness levels and 12 colors adjustable Beamo™ Studio Background Light. Both lights are USB-powered. 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ABS, Stainless steel, TPE, </a:t>
            </a:r>
            <a:r>
              <a:rPr lang="en-GB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Aluminum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Hytrel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®, PU</a:t>
            </a:r>
          </a:p>
          <a:p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Lux @ 0.5m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Key: 650 ±10% Background:90 (Red color) ±10%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endParaRPr lang="en-US" altLang="en-US" sz="110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What’s in the box: 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Key light, table stand, phone mount, flexible arm, background light &amp; USB power cable, </a:t>
            </a:r>
            <a:r>
              <a:rPr lang="en-US" alt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Wavo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Mobile microphone, TRS cable &amp; TRRS cable</a:t>
            </a: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2" name="Google Shape;638;p43">
            <a:extLst>
              <a:ext uri="{FF2B5EF4-FFF2-40B4-BE49-F238E27FC236}">
                <a16:creationId xmlns:a16="http://schemas.microsoft.com/office/drawing/2014/main" id="{B2614A4D-4DF4-E6A2-3263-1D4BE0932EC3}"/>
              </a:ext>
            </a:extLst>
          </p:cNvPr>
          <p:cNvSpPr txBox="1"/>
          <p:nvPr/>
        </p:nvSpPr>
        <p:spPr>
          <a:xfrm>
            <a:off x="9458994" y="1146814"/>
            <a:ext cx="2792278" cy="110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Flexible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GorillaPod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® Arm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 algn="r"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for easy phone angling and framing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7">
            <a:extLst>
              <a:ext uri="{FF2B5EF4-FFF2-40B4-BE49-F238E27FC236}">
                <a16:creationId xmlns:a16="http://schemas.microsoft.com/office/drawing/2014/main" id="{F2662680-27CF-EF81-425B-AED066455BC6}"/>
              </a:ext>
            </a:extLst>
          </p:cNvPr>
          <p:cNvGrpSpPr/>
          <p:nvPr/>
        </p:nvGrpSpPr>
        <p:grpSpPr>
          <a:xfrm>
            <a:off x="4638677" y="4165142"/>
            <a:ext cx="1712541" cy="144843"/>
            <a:chOff x="6514035" y="5328252"/>
            <a:chExt cx="1475707" cy="75716"/>
          </a:xfrm>
          <a:solidFill>
            <a:srgbClr val="FB1E33"/>
          </a:solidFill>
        </p:grpSpPr>
        <p:cxnSp>
          <p:nvCxnSpPr>
            <p:cNvPr id="9" name="Google Shape;681;p43">
              <a:extLst>
                <a:ext uri="{FF2B5EF4-FFF2-40B4-BE49-F238E27FC236}">
                  <a16:creationId xmlns:a16="http://schemas.microsoft.com/office/drawing/2014/main" id="{23871311-8C72-6FB1-D422-FA8578007B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14035" y="5366110"/>
              <a:ext cx="1413242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682;p43">
              <a:extLst>
                <a:ext uri="{FF2B5EF4-FFF2-40B4-BE49-F238E27FC236}">
                  <a16:creationId xmlns:a16="http://schemas.microsoft.com/office/drawing/2014/main" id="{15392FE7-67F3-2D11-B38C-2751B09B8530}"/>
                </a:ext>
              </a:extLst>
            </p:cNvPr>
            <p:cNvSpPr/>
            <p:nvPr userDrawn="1"/>
          </p:nvSpPr>
          <p:spPr>
            <a:xfrm>
              <a:off x="7873384" y="5328252"/>
              <a:ext cx="116358" cy="75716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uppo 10">
            <a:extLst>
              <a:ext uri="{FF2B5EF4-FFF2-40B4-BE49-F238E27FC236}">
                <a16:creationId xmlns:a16="http://schemas.microsoft.com/office/drawing/2014/main" id="{CFCB2EE4-6C76-86C1-4908-AF19CC4D5EDF}"/>
              </a:ext>
            </a:extLst>
          </p:cNvPr>
          <p:cNvGrpSpPr/>
          <p:nvPr/>
        </p:nvGrpSpPr>
        <p:grpSpPr>
          <a:xfrm rot="10800000">
            <a:off x="10203321" y="4766601"/>
            <a:ext cx="1884101" cy="103422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17" name="Google Shape;681;p43">
              <a:extLst>
                <a:ext uri="{FF2B5EF4-FFF2-40B4-BE49-F238E27FC236}">
                  <a16:creationId xmlns:a16="http://schemas.microsoft.com/office/drawing/2014/main" id="{BD3C229E-88CB-4A99-61A0-3488ED052DAB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682;p43">
              <a:extLst>
                <a:ext uri="{FF2B5EF4-FFF2-40B4-BE49-F238E27FC236}">
                  <a16:creationId xmlns:a16="http://schemas.microsoft.com/office/drawing/2014/main" id="{E4C96DA8-F346-FEA3-9107-98D2E98DFA2B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uppo 10">
            <a:extLst>
              <a:ext uri="{FF2B5EF4-FFF2-40B4-BE49-F238E27FC236}">
                <a16:creationId xmlns:a16="http://schemas.microsoft.com/office/drawing/2014/main" id="{D486C81F-95FB-4321-6886-76A691D49F0E}"/>
              </a:ext>
            </a:extLst>
          </p:cNvPr>
          <p:cNvGrpSpPr/>
          <p:nvPr/>
        </p:nvGrpSpPr>
        <p:grpSpPr>
          <a:xfrm rot="10800000">
            <a:off x="9924436" y="2206149"/>
            <a:ext cx="2162986" cy="119772"/>
            <a:chOff x="5891852" y="5319704"/>
            <a:chExt cx="2080376" cy="89723"/>
          </a:xfrm>
          <a:solidFill>
            <a:srgbClr val="FB1E33"/>
          </a:solidFill>
        </p:grpSpPr>
        <p:cxnSp>
          <p:nvCxnSpPr>
            <p:cNvPr id="21" name="Google Shape;681;p43">
              <a:extLst>
                <a:ext uri="{FF2B5EF4-FFF2-40B4-BE49-F238E27FC236}">
                  <a16:creationId xmlns:a16="http://schemas.microsoft.com/office/drawing/2014/main" id="{A19F41F1-C019-62FF-BCCA-F6E47CE9A99E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891852" y="5366110"/>
              <a:ext cx="203542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" name="Google Shape;682;p43">
              <a:extLst>
                <a:ext uri="{FF2B5EF4-FFF2-40B4-BE49-F238E27FC236}">
                  <a16:creationId xmlns:a16="http://schemas.microsoft.com/office/drawing/2014/main" id="{6890D29D-4BB2-C890-5C2A-A546BBF57A3A}"/>
                </a:ext>
              </a:extLst>
            </p:cNvPr>
            <p:cNvSpPr/>
            <p:nvPr userDrawn="1"/>
          </p:nvSpPr>
          <p:spPr>
            <a:xfrm>
              <a:off x="7855870" y="5319704"/>
              <a:ext cx="116358" cy="89723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3E112F1-4464-E741-BAA1-DB001C76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68" y="1420129"/>
            <a:ext cx="2222379" cy="1751281"/>
          </a:xfrm>
          <a:prstGeom prst="rect">
            <a:avLst/>
          </a:prstGeom>
        </p:spPr>
      </p:pic>
      <p:pic>
        <p:nvPicPr>
          <p:cNvPr id="39" name="Picture 38" descr="A picture containing traffic, light, outdoor, stop&#10;&#10;Description automatically generated">
            <a:extLst>
              <a:ext uri="{FF2B5EF4-FFF2-40B4-BE49-F238E27FC236}">
                <a16:creationId xmlns:a16="http://schemas.microsoft.com/office/drawing/2014/main" id="{06FEFA91-942D-79C2-4D89-4ABF17FAE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011" y="3558362"/>
            <a:ext cx="1424872" cy="977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AAD274E-6318-66C5-07A0-E9FD34EE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680" y="3612276"/>
            <a:ext cx="941947" cy="941947"/>
          </a:xfrm>
          <a:prstGeom prst="rect">
            <a:avLst/>
          </a:prstGeom>
        </p:spPr>
      </p:pic>
      <p:sp>
        <p:nvSpPr>
          <p:cNvPr id="42" name="Google Shape;638;p43">
            <a:extLst>
              <a:ext uri="{FF2B5EF4-FFF2-40B4-BE49-F238E27FC236}">
                <a16:creationId xmlns:a16="http://schemas.microsoft.com/office/drawing/2014/main" id="{634D28BD-0F1C-4FD1-1A4E-193699E5CD2F}"/>
              </a:ext>
            </a:extLst>
          </p:cNvPr>
          <p:cNvSpPr txBox="1"/>
          <p:nvPr/>
        </p:nvSpPr>
        <p:spPr>
          <a:xfrm>
            <a:off x="4561625" y="1942757"/>
            <a:ext cx="2943610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Soft, easy-on-eyes</a:t>
            </a:r>
          </a:p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key light</a:t>
            </a: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to create engaging contents</a:t>
            </a:r>
          </a:p>
        </p:txBody>
      </p:sp>
      <p:grpSp>
        <p:nvGrpSpPr>
          <p:cNvPr id="43" name="Gruppo 7">
            <a:extLst>
              <a:ext uri="{FF2B5EF4-FFF2-40B4-BE49-F238E27FC236}">
                <a16:creationId xmlns:a16="http://schemas.microsoft.com/office/drawing/2014/main" id="{F66587A3-318F-1D4F-E562-663AE98DD7EF}"/>
              </a:ext>
            </a:extLst>
          </p:cNvPr>
          <p:cNvGrpSpPr/>
          <p:nvPr/>
        </p:nvGrpSpPr>
        <p:grpSpPr>
          <a:xfrm>
            <a:off x="4814802" y="1878972"/>
            <a:ext cx="2271361" cy="156023"/>
            <a:chOff x="6189271" y="5307930"/>
            <a:chExt cx="1738006" cy="116358"/>
          </a:xfrm>
          <a:solidFill>
            <a:srgbClr val="FB1E33"/>
          </a:solidFill>
        </p:grpSpPr>
        <p:cxnSp>
          <p:nvCxnSpPr>
            <p:cNvPr id="44" name="Google Shape;681;p43">
              <a:extLst>
                <a:ext uri="{FF2B5EF4-FFF2-40B4-BE49-F238E27FC236}">
                  <a16:creationId xmlns:a16="http://schemas.microsoft.com/office/drawing/2014/main" id="{978D3A50-E672-380A-8EB3-5650A870F0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89271" y="5366110"/>
              <a:ext cx="173800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Google Shape;682;p43">
              <a:extLst>
                <a:ext uri="{FF2B5EF4-FFF2-40B4-BE49-F238E27FC236}">
                  <a16:creationId xmlns:a16="http://schemas.microsoft.com/office/drawing/2014/main" id="{212FFEB8-4F50-CDA2-F432-85836C5DC8C9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Google Shape;638;p43">
            <a:extLst>
              <a:ext uri="{FF2B5EF4-FFF2-40B4-BE49-F238E27FC236}">
                <a16:creationId xmlns:a16="http://schemas.microsoft.com/office/drawing/2014/main" id="{77BB9042-0F1A-CBC6-DCB4-15FFCD140E45}"/>
              </a:ext>
            </a:extLst>
          </p:cNvPr>
          <p:cNvSpPr txBox="1"/>
          <p:nvPr/>
        </p:nvSpPr>
        <p:spPr>
          <a:xfrm>
            <a:off x="10087309" y="4752480"/>
            <a:ext cx="2104692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12 background light color </a:t>
            </a:r>
            <a:b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</a:b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options to make your videos stand out</a:t>
            </a:r>
            <a:b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picture containing shape&#10;&#10;Description automatically generated">
            <a:extLst>
              <a:ext uri="{FF2B5EF4-FFF2-40B4-BE49-F238E27FC236}">
                <a16:creationId xmlns:a16="http://schemas.microsoft.com/office/drawing/2014/main" id="{4EB99E29-3E7E-40B5-0B31-7BA11482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447" y="1025528"/>
            <a:ext cx="3352807" cy="46116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F6D0F6C-690E-C608-1841-7F4D01005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860" y="3723351"/>
            <a:ext cx="1050652" cy="903523"/>
          </a:xfrm>
          <a:prstGeom prst="rect">
            <a:avLst/>
          </a:prstGeom>
        </p:spPr>
      </p:pic>
      <p:sp>
        <p:nvSpPr>
          <p:cNvPr id="49" name="Google Shape;638;p43">
            <a:extLst>
              <a:ext uri="{FF2B5EF4-FFF2-40B4-BE49-F238E27FC236}">
                <a16:creationId xmlns:a16="http://schemas.microsoft.com/office/drawing/2014/main" id="{673DF079-7F85-0CA5-3778-8F0E76303185}"/>
              </a:ext>
            </a:extLst>
          </p:cNvPr>
          <p:cNvSpPr txBox="1"/>
          <p:nvPr/>
        </p:nvSpPr>
        <p:spPr>
          <a:xfrm>
            <a:off x="4502045" y="4327290"/>
            <a:ext cx="2943610" cy="11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 err="1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Wavo</a:t>
            </a: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 Mobile™ microphone </a:t>
            </a:r>
          </a:p>
          <a:p>
            <a:pPr lvl="0"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supplied to deliver high-quality audio</a:t>
            </a:r>
          </a:p>
        </p:txBody>
      </p:sp>
    </p:spTree>
    <p:extLst>
      <p:ext uri="{BB962C8B-B14F-4D97-AF65-F5344CB8AC3E}">
        <p14:creationId xmlns:p14="http://schemas.microsoft.com/office/powerpoint/2010/main" val="3510637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Breitbild</PresentationFormat>
  <Paragraphs>29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39</cp:revision>
  <cp:lastPrinted>2019-11-06T19:01:32Z</cp:lastPrinted>
  <dcterms:created xsi:type="dcterms:W3CDTF">2019-09-26T08:59:32Z</dcterms:created>
  <dcterms:modified xsi:type="dcterms:W3CDTF">2022-11-09T09:01:01Z</dcterms:modified>
</cp:coreProperties>
</file>