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303" r:id="rId2"/>
    <p:sldId id="304" r:id="rId3"/>
    <p:sldId id="296" r:id="rId4"/>
    <p:sldId id="297" r:id="rId5"/>
    <p:sldId id="298" r:id="rId6"/>
    <p:sldId id="299" r:id="rId7"/>
    <p:sldId id="307" r:id="rId8"/>
    <p:sldId id="300" r:id="rId9"/>
  </p:sldIdLst>
  <p:sldSz cx="12192000" cy="6858000"/>
  <p:notesSz cx="7315200" cy="96012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E33"/>
    <a:srgbClr val="96DFD6"/>
    <a:srgbClr val="FDD8A6"/>
    <a:srgbClr val="F8F25C"/>
    <a:srgbClr val="95DFD5"/>
    <a:srgbClr val="08CE84"/>
    <a:srgbClr val="2B23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D34B29-8D75-4B6A-BFDE-EB52F1806DC0}" v="41" dt="2022-07-30T01:44:54.050"/>
  </p1510:revLst>
</p1510:revInfo>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ile con tema 1 - Colore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804" y="9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6B18FD53-9E3D-444D-B995-50F0617054C2}"/>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a:extLst>
              <a:ext uri="{FF2B5EF4-FFF2-40B4-BE49-F238E27FC236}">
                <a16:creationId xmlns:a16="http://schemas.microsoft.com/office/drawing/2014/main" id="{B1C22566-2D57-7743-B5FF-F12780D42E8F}"/>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479C76B0-95AF-2749-B39A-0031CE9C6D92}" type="datetimeFigureOut">
              <a:rPr lang="it-IT" smtClean="0"/>
              <a:t>29/07/2022</a:t>
            </a:fld>
            <a:endParaRPr lang="it-IT"/>
          </a:p>
        </p:txBody>
      </p:sp>
      <p:sp>
        <p:nvSpPr>
          <p:cNvPr id="4" name="Segnaposto piè di pagina 3">
            <a:extLst>
              <a:ext uri="{FF2B5EF4-FFF2-40B4-BE49-F238E27FC236}">
                <a16:creationId xmlns:a16="http://schemas.microsoft.com/office/drawing/2014/main" id="{1BF71C7A-3EE2-0746-809C-0955AFC3DA2F}"/>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5" name="Segnaposto numero diapositiva 4">
            <a:extLst>
              <a:ext uri="{FF2B5EF4-FFF2-40B4-BE49-F238E27FC236}">
                <a16:creationId xmlns:a16="http://schemas.microsoft.com/office/drawing/2014/main" id="{A7C7E220-0D82-8B48-AD6E-19C7AD6F6F2E}"/>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5B37A1D1-AAA6-A646-93DD-592A754C4E81}" type="slidenum">
              <a:rPr lang="it-IT" smtClean="0"/>
              <a:t>‹#›</a:t>
            </a:fld>
            <a:endParaRPr lang="it-IT"/>
          </a:p>
        </p:txBody>
      </p:sp>
    </p:spTree>
    <p:extLst>
      <p:ext uri="{BB962C8B-B14F-4D97-AF65-F5344CB8AC3E}">
        <p14:creationId xmlns:p14="http://schemas.microsoft.com/office/powerpoint/2010/main" val="171798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it-IT"/>
          </a:p>
        </p:txBody>
      </p:sp>
      <p:sp>
        <p:nvSpPr>
          <p:cNvPr id="3" name="Segnaposto data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C9EF0C7E-EC4F-6748-ADA7-842963F9B797}" type="datetimeFigureOut">
              <a:rPr lang="it-IT" smtClean="0"/>
              <a:t>29/07/2022</a:t>
            </a:fld>
            <a:endParaRPr lang="it-IT"/>
          </a:p>
        </p:txBody>
      </p:sp>
      <p:sp>
        <p:nvSpPr>
          <p:cNvPr id="4" name="Segnaposto immagine diapositiva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it-IT"/>
          </a:p>
        </p:txBody>
      </p:sp>
      <p:sp>
        <p:nvSpPr>
          <p:cNvPr id="5" name="Segnaposto note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it-IT"/>
          </a:p>
        </p:txBody>
      </p:sp>
      <p:sp>
        <p:nvSpPr>
          <p:cNvPr id="7" name="Segnaposto numero diapositiva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0CFD1CB1-E36E-6B42-AA63-100080F73479}" type="slidenum">
              <a:rPr lang="it-IT" smtClean="0"/>
              <a:t>‹#›</a:t>
            </a:fld>
            <a:endParaRPr lang="it-IT"/>
          </a:p>
        </p:txBody>
      </p:sp>
    </p:spTree>
    <p:extLst>
      <p:ext uri="{BB962C8B-B14F-4D97-AF65-F5344CB8AC3E}">
        <p14:creationId xmlns:p14="http://schemas.microsoft.com/office/powerpoint/2010/main" val="2571794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CFD1CB1-E36E-6B42-AA63-100080F73479}" type="slidenum">
              <a:rPr lang="it-IT" smtClean="0"/>
              <a:t>3</a:t>
            </a:fld>
            <a:endParaRPr lang="it-IT"/>
          </a:p>
        </p:txBody>
      </p:sp>
    </p:spTree>
    <p:extLst>
      <p:ext uri="{BB962C8B-B14F-4D97-AF65-F5344CB8AC3E}">
        <p14:creationId xmlns:p14="http://schemas.microsoft.com/office/powerpoint/2010/main" val="16004461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Diapositiva titolo">
    <p:bg>
      <p:bgPr>
        <a:solidFill>
          <a:srgbClr val="08CE84"/>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E5F28BA-8E26-C24A-B014-40C94A1CE9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1930509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a titolo">
    <p:bg>
      <p:bgPr>
        <a:solidFill>
          <a:srgbClr val="FDD8A6"/>
        </a:solidFill>
        <a:effectLst/>
      </p:bgPr>
    </p:bg>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A62C80E-1F36-114D-BB2A-FED876BF24D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88033" y="208373"/>
            <a:ext cx="1902237" cy="422720"/>
          </a:xfrm>
          <a:prstGeom prst="rect">
            <a:avLst/>
          </a:prstGeom>
        </p:spPr>
      </p:pic>
    </p:spTree>
    <p:extLst>
      <p:ext uri="{BB962C8B-B14F-4D97-AF65-F5344CB8AC3E}">
        <p14:creationId xmlns:p14="http://schemas.microsoft.com/office/powerpoint/2010/main" val="3382340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6106438"/>
      </p:ext>
    </p:extLst>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hdphoto" Target="../media/hdphoto8.wdp"/><Relationship Id="rId3" Type="http://schemas.microsoft.com/office/2007/relationships/hdphoto" Target="../media/hdphoto3.wdp"/><Relationship Id="rId7" Type="http://schemas.microsoft.com/office/2007/relationships/hdphoto" Target="../media/hdphoto5.wdp"/><Relationship Id="rId12" Type="http://schemas.openxmlformats.org/officeDocument/2006/relationships/image" Target="../media/image19.png"/><Relationship Id="rId17" Type="http://schemas.microsoft.com/office/2007/relationships/hdphoto" Target="../media/hdphoto10.wdp"/><Relationship Id="rId2" Type="http://schemas.openxmlformats.org/officeDocument/2006/relationships/image" Target="../media/image14.png"/><Relationship Id="rId16"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16.png"/><Relationship Id="rId11" Type="http://schemas.microsoft.com/office/2007/relationships/hdphoto" Target="../media/hdphoto7.wdp"/><Relationship Id="rId5" Type="http://schemas.microsoft.com/office/2007/relationships/hdphoto" Target="../media/hdphoto4.wdp"/><Relationship Id="rId15" Type="http://schemas.microsoft.com/office/2007/relationships/hdphoto" Target="../media/hdphoto9.wdp"/><Relationship Id="rId10" Type="http://schemas.openxmlformats.org/officeDocument/2006/relationships/image" Target="../media/image18.png"/><Relationship Id="rId4" Type="http://schemas.openxmlformats.org/officeDocument/2006/relationships/image" Target="../media/image15.png"/><Relationship Id="rId9" Type="http://schemas.microsoft.com/office/2007/relationships/hdphoto" Target="../media/hdphoto6.wdp"/><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8" Type="http://schemas.openxmlformats.org/officeDocument/2006/relationships/image" Target="../media/image26.png"/><Relationship Id="rId13" Type="http://schemas.microsoft.com/office/2007/relationships/hdphoto" Target="../media/hdphoto13.wdp"/><Relationship Id="rId3" Type="http://schemas.microsoft.com/office/2007/relationships/hdphoto" Target="../media/hdphoto11.wdp"/><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microsoft.com/office/2007/relationships/hdphoto" Target="../media/hdphoto12.wdp"/><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xml"/><Relationship Id="rId4" Type="http://schemas.openxmlformats.org/officeDocument/2006/relationships/image" Target="../media/image4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dirty="0">
                <a:solidFill>
                  <a:srgbClr val="96DFD6"/>
                </a:solidFill>
                <a:latin typeface="Kievit Offc Black" panose="020B0A04030101020102" pitchFamily="34" charset="77"/>
              </a:rPr>
              <a:t>JOBY </a:t>
            </a:r>
            <a:r>
              <a:rPr lang="en-US"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US" sz="3200" spc="-150" dirty="0">
                <a:solidFill>
                  <a:srgbClr val="96DFD6"/>
                </a:solidFill>
                <a:latin typeface="Kievit Offc Black" panose="020B0A04030101020102" pitchFamily="34" charset="77"/>
              </a:rPr>
              <a:t> 2 Black</a:t>
            </a:r>
            <a:endParaRPr kumimoji="0" lang="it-IT" sz="3200" b="0" i="0" u="none" strike="noStrike" kern="1200" cap="none" spc="-150" normalizeH="0" baseline="0" noProof="0" dirty="0">
              <a:ln>
                <a:noFill/>
              </a:ln>
              <a:solidFill>
                <a:srgbClr val="96DFD6"/>
              </a:solidFill>
              <a:effectLst/>
              <a:uLnTx/>
              <a:uFillTx/>
              <a:latin typeface="Kievit Offc Black" panose="020B0A04030101020102" pitchFamily="34" charset="77"/>
              <a:ea typeface="+mn-ea"/>
              <a:cs typeface="+mn-cs"/>
            </a:endParaRPr>
          </a:p>
          <a:p>
            <a:pPr lvl="0">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600" dirty="0">
                <a:solidFill>
                  <a:schemeClr val="bg1"/>
                </a:solidFill>
                <a:latin typeface="Kievit Offc Black" panose="020B0A04030101020102" pitchFamily="34" charset="77"/>
                <a:ea typeface="Century Gothic"/>
                <a:cs typeface="Century Gothic"/>
              </a:rPr>
              <a:t>JB01871–BWW</a:t>
            </a: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509200"/>
          </a:xfrm>
          <a:prstGeom prst="rect">
            <a:avLst/>
          </a:prstGeom>
        </p:spPr>
        <p:txBody>
          <a:bodyPr wrap="square">
            <a:spAutoFit/>
          </a:bodyPr>
          <a:lstStyle/>
          <a:p>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is a mini tripod for content creators looking for a lightweight, portable, and easy-to-use support system. It helps you to flawlessly capture challenging video shots that are steady and smooth. Don’t need the tripod legs? Use it with the legs closed to capture professional-looking videos that are sure to stand out. The push-button mechanism enables to position and lock the ball head in one rapid, intuitive movement and to move it into portrait position.</a:t>
            </a:r>
            <a:br>
              <a:rPr lang="en-US" sz="1100" dirty="0">
                <a:solidFill>
                  <a:schemeClr val="bg1"/>
                </a:solidFill>
                <a:latin typeface="KievitOT-Book" panose="020B0604030101020102"/>
              </a:rPr>
            </a:br>
            <a:r>
              <a:rPr lang="en-US" sz="1100" b="0" i="0" dirty="0">
                <a:solidFill>
                  <a:schemeClr val="bg1"/>
                </a:solidFill>
                <a:effectLst/>
                <a:latin typeface="KievitOT-Book" panose="020B0604030101020102"/>
              </a:rPr>
              <a:t>The rubber feet guarantees a stable and slip-free foundation on any surface. Thanks to the universal ¼” screw thread and excellent stability, you can use </a:t>
            </a:r>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with point and shoot, mirrorless, microphone and other digital devices weighing up to </a:t>
            </a:r>
            <a:r>
              <a:rPr lang="en-US" sz="1100" dirty="0">
                <a:solidFill>
                  <a:schemeClr val="bg1"/>
                </a:solidFill>
                <a:latin typeface="KievitOT-Book" panose="020B0604030101020102" pitchFamily="34" charset="0"/>
                <a:cs typeface="Arial" panose="020B0604020202020204" pitchFamily="34" charset="0"/>
              </a:rPr>
              <a:t>1 kg / 2.2 lbs.</a:t>
            </a:r>
            <a:endParaRPr lang="en-GB" sz="1100"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Designed for: </a:t>
            </a:r>
            <a:r>
              <a:rPr lang="en-US" sz="1100" dirty="0">
                <a:solidFill>
                  <a:schemeClr val="bg1"/>
                </a:solidFill>
                <a:latin typeface="KievitOT-Book" panose="020B0604030101020102" pitchFamily="34" charset="0"/>
                <a:cs typeface="Arial" panose="020B0604020202020204" pitchFamily="34" charset="0"/>
              </a:rPr>
              <a:t>Point &amp; Shoot, Mirrorless Cameras and others hardware up to 1kg / 2.2lbs</a:t>
            </a: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Connection: </a:t>
            </a:r>
            <a:r>
              <a:rPr lang="en-US" sz="1100" dirty="0">
                <a:solidFill>
                  <a:schemeClr val="bg1"/>
                </a:solidFill>
                <a:latin typeface="KievitOT-Book" panose="020B0604030101020102" pitchFamily="34" charset="0"/>
                <a:cs typeface="Arial" panose="020B0604020202020204" pitchFamily="34" charset="0"/>
              </a:rPr>
              <a:t>1/4"-20 Standard Tripod Mount</a:t>
            </a: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Materials: </a:t>
            </a:r>
            <a:r>
              <a:rPr lang="en-US" sz="1100" dirty="0">
                <a:solidFill>
                  <a:schemeClr val="bg1"/>
                </a:solidFill>
                <a:latin typeface="KievitOT-Book" panose="020B0604030101020102" pitchFamily="34" charset="0"/>
                <a:cs typeface="Arial" panose="020B0604020202020204" pitchFamily="34" charset="0"/>
              </a:rPr>
              <a:t>Aluminum, Rubber, </a:t>
            </a:r>
            <a:r>
              <a:rPr lang="en-US" sz="1100" dirty="0" err="1">
                <a:solidFill>
                  <a:schemeClr val="bg1"/>
                </a:solidFill>
                <a:latin typeface="KievitOT-Book" panose="020B0604030101020102" pitchFamily="34" charset="0"/>
                <a:cs typeface="Arial" panose="020B0604020202020204" pitchFamily="34" charset="0"/>
              </a:rPr>
              <a:t>Technopolymer</a:t>
            </a:r>
            <a:endParaRPr lang="en-US" sz="1100"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Color: </a:t>
            </a:r>
            <a:r>
              <a:rPr lang="en-US" sz="1100" dirty="0">
                <a:solidFill>
                  <a:schemeClr val="bg1"/>
                </a:solidFill>
                <a:latin typeface="KievitOT-Book" panose="020B0604030101020102" pitchFamily="34" charset="0"/>
                <a:cs typeface="Arial" panose="020B0604020202020204" pitchFamily="34" charset="0"/>
              </a:rPr>
              <a:t>Black</a:t>
            </a: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Product Weight: </a:t>
            </a:r>
            <a:r>
              <a:rPr lang="en-US" sz="1100" dirty="0">
                <a:solidFill>
                  <a:schemeClr val="bg1"/>
                </a:solidFill>
                <a:latin typeface="KievitOT-Book" panose="020B0604030101020102" pitchFamily="34" charset="0"/>
                <a:cs typeface="Arial" panose="020B0604020202020204" pitchFamily="34" charset="0"/>
              </a:rPr>
              <a:t>0.17 kg / 0.37 </a:t>
            </a:r>
            <a:r>
              <a:rPr lang="en-US" sz="1100" dirty="0" err="1">
                <a:solidFill>
                  <a:schemeClr val="bg1"/>
                </a:solidFill>
                <a:latin typeface="KievitOT-Book" panose="020B0604030101020102" pitchFamily="34" charset="0"/>
                <a:cs typeface="Arial" panose="020B0604020202020204" pitchFamily="34" charset="0"/>
              </a:rPr>
              <a:t>lbs</a:t>
            </a:r>
            <a:endParaRPr lang="en-US" sz="1100"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Weight Capacity: </a:t>
            </a:r>
            <a:r>
              <a:rPr lang="en-US" sz="1100" dirty="0">
                <a:solidFill>
                  <a:schemeClr val="bg1"/>
                </a:solidFill>
                <a:latin typeface="KievitOT-Book" panose="020B0604030101020102" pitchFamily="34" charset="0"/>
                <a:cs typeface="Arial" panose="020B0604020202020204" pitchFamily="34" charset="0"/>
              </a:rPr>
              <a:t>1 kg / 2.2 </a:t>
            </a:r>
            <a:r>
              <a:rPr lang="en-US" sz="1100" dirty="0" err="1">
                <a:solidFill>
                  <a:schemeClr val="bg1"/>
                </a:solidFill>
                <a:latin typeface="KievitOT-Book" panose="020B0604030101020102" pitchFamily="34" charset="0"/>
                <a:cs typeface="Arial" panose="020B0604020202020204" pitchFamily="34" charset="0"/>
              </a:rPr>
              <a:t>lbs</a:t>
            </a:r>
            <a:br>
              <a:rPr lang="en-US" sz="1100" dirty="0">
                <a:solidFill>
                  <a:schemeClr val="bg1"/>
                </a:solidFill>
                <a:latin typeface="KievitOT-Book" panose="020B0604030101020102" pitchFamily="34" charset="0"/>
                <a:cs typeface="Arial" panose="020B0604020202020204" pitchFamily="34" charset="0"/>
              </a:rPr>
            </a:br>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Product Dimensions:</a:t>
            </a:r>
            <a:br>
              <a:rPr lang="en-US" sz="1100" dirty="0">
                <a:solidFill>
                  <a:schemeClr val="bg1"/>
                </a:solidFill>
                <a:latin typeface="KievitOT-Book" panose="020B0604030101020102" pitchFamily="34" charset="0"/>
                <a:cs typeface="Arial" panose="020B0604020202020204" pitchFamily="34" charset="0"/>
              </a:rPr>
            </a:br>
            <a:r>
              <a:rPr lang="en-US" sz="1100" dirty="0">
                <a:solidFill>
                  <a:schemeClr val="bg1"/>
                </a:solidFill>
                <a:latin typeface="KievitOT-Book" panose="020B0604030101020102" pitchFamily="34" charset="0"/>
                <a:cs typeface="Arial" panose="020B0604020202020204" pitchFamily="34" charset="0"/>
              </a:rPr>
              <a:t>4.2 x 5.3 x 18.5 cm</a:t>
            </a:r>
          </a:p>
          <a:p>
            <a:r>
              <a:rPr lang="en-US" sz="1100" dirty="0">
                <a:solidFill>
                  <a:schemeClr val="bg1"/>
                </a:solidFill>
                <a:latin typeface="KievitOT-Book" panose="020B0604030101020102" pitchFamily="34" charset="0"/>
                <a:cs typeface="Arial" panose="020B0604020202020204" pitchFamily="34" charset="0"/>
              </a:rPr>
              <a:t>1.65 x 2.09 x 7.28 in</a:t>
            </a: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Manufacturer Warranty: </a:t>
            </a:r>
            <a:r>
              <a:rPr lang="en-US" sz="1100" dirty="0">
                <a:solidFill>
                  <a:schemeClr val="bg1"/>
                </a:solidFill>
                <a:latin typeface="KievitOT-Book" panose="020B0604030101020102" pitchFamily="34" charset="0"/>
                <a:cs typeface="Arial" panose="020B0604020202020204" pitchFamily="34" charset="0"/>
              </a:rPr>
              <a:t>One-Year Limited Warranty</a:t>
            </a:r>
          </a:p>
          <a:p>
            <a:pPr lvl="0">
              <a:defRPr/>
            </a:pPr>
            <a:endParaRPr lang="en-US" sz="1100" dirty="0">
              <a:solidFill>
                <a:schemeClr val="bg1"/>
              </a:solidFill>
              <a:latin typeface="KievitOT-Book" panose="020B0604030101020102" pitchFamily="34" charset="0"/>
              <a:cs typeface="Arial" panose="020B0604020202020204" pitchFamily="34" charset="0"/>
            </a:endParaRP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4862349" y="4352543"/>
            <a:ext cx="2281200" cy="142365"/>
            <a:chOff x="5306409" y="5307930"/>
            <a:chExt cx="2620868" cy="116358"/>
          </a:xfrm>
          <a:solidFill>
            <a:srgbClr val="96DFD6"/>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23" name="Google Shape;638;p43">
            <a:extLst>
              <a:ext uri="{FF2B5EF4-FFF2-40B4-BE49-F238E27FC236}">
                <a16:creationId xmlns:a16="http://schemas.microsoft.com/office/drawing/2014/main" id="{F432EC35-4CE7-6D40-B598-B17B65820021}"/>
              </a:ext>
            </a:extLst>
          </p:cNvPr>
          <p:cNvSpPr txBox="1"/>
          <p:nvPr/>
        </p:nvSpPr>
        <p:spPr>
          <a:xfrm>
            <a:off x="4852081" y="4363461"/>
            <a:ext cx="2217533"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200" b="1" dirty="0">
                <a:solidFill>
                  <a:srgbClr val="96DFD6"/>
                </a:solidFill>
                <a:latin typeface="Kievit Offc Black" panose="020B0A04030101020102" pitchFamily="34" charset="77"/>
                <a:ea typeface="Century Gothic"/>
                <a:cs typeface="Century Gothic"/>
                <a:sym typeface="Century Gothic"/>
              </a:rPr>
              <a:t>Dual Function</a:t>
            </a:r>
            <a:endParaRPr kumimoji="0" lang="en-US"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indent="-171450" defTabSz="457189">
              <a:buFont typeface="Arial" panose="020B0604020202020204" pitchFamily="34" charset="0"/>
              <a:buChar char="•"/>
            </a:pPr>
            <a:r>
              <a:rPr lang="en-US" sz="1150" dirty="0">
                <a:latin typeface="KievitOT-Book" panose="020B0604030101020102" pitchFamily="34" charset="0"/>
                <a:cs typeface="Arial" panose="020B0604020202020204" pitchFamily="34" charset="0"/>
              </a:rPr>
              <a:t>Dual function: works as a table top tripod or as a handheld support</a:t>
            </a:r>
          </a:p>
        </p:txBody>
      </p:sp>
      <p:pic>
        <p:nvPicPr>
          <p:cNvPr id="4" name="Picture 3" descr="A picture containing knife, weapon&#10;&#10;Description automatically generated">
            <a:extLst>
              <a:ext uri="{FF2B5EF4-FFF2-40B4-BE49-F238E27FC236}">
                <a16:creationId xmlns:a16="http://schemas.microsoft.com/office/drawing/2014/main" id="{DFCD2671-BC27-3ACC-799A-7387CD1E83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83028" y="1079023"/>
            <a:ext cx="4318492" cy="4318492"/>
          </a:xfrm>
          <a:prstGeom prst="rect">
            <a:avLst/>
          </a:prstGeom>
        </p:spPr>
      </p:pic>
      <p:grpSp>
        <p:nvGrpSpPr>
          <p:cNvPr id="32" name="Gruppo 10">
            <a:extLst>
              <a:ext uri="{FF2B5EF4-FFF2-40B4-BE49-F238E27FC236}">
                <a16:creationId xmlns:a16="http://schemas.microsoft.com/office/drawing/2014/main" id="{1CC9182C-E483-36BA-0352-9AD13D8FECF9}"/>
              </a:ext>
            </a:extLst>
          </p:cNvPr>
          <p:cNvGrpSpPr/>
          <p:nvPr/>
        </p:nvGrpSpPr>
        <p:grpSpPr>
          <a:xfrm rot="10800000">
            <a:off x="8969951" y="1917002"/>
            <a:ext cx="2719732" cy="156029"/>
            <a:chOff x="5551013" y="5307930"/>
            <a:chExt cx="2376264" cy="116358"/>
          </a:xfrm>
          <a:solidFill>
            <a:srgbClr val="96DFD6"/>
          </a:solidFill>
        </p:grpSpPr>
        <p:cxnSp>
          <p:nvCxnSpPr>
            <p:cNvPr id="38" name="Google Shape;681;p43">
              <a:extLst>
                <a:ext uri="{FF2B5EF4-FFF2-40B4-BE49-F238E27FC236}">
                  <a16:creationId xmlns:a16="http://schemas.microsoft.com/office/drawing/2014/main" id="{19919CFD-28F2-D68D-9B6E-0C457A8E4BD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39" name="Google Shape;682;p43">
              <a:extLst>
                <a:ext uri="{FF2B5EF4-FFF2-40B4-BE49-F238E27FC236}">
                  <a16:creationId xmlns:a16="http://schemas.microsoft.com/office/drawing/2014/main" id="{0C6CD215-36E4-75A8-9615-F40C40DA6314}"/>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40" name="Google Shape;638;p43">
            <a:extLst>
              <a:ext uri="{FF2B5EF4-FFF2-40B4-BE49-F238E27FC236}">
                <a16:creationId xmlns:a16="http://schemas.microsoft.com/office/drawing/2014/main" id="{AE5BB755-CA9A-7415-4DE7-32216411BFCA}"/>
              </a:ext>
            </a:extLst>
          </p:cNvPr>
          <p:cNvSpPr txBox="1"/>
          <p:nvPr/>
        </p:nvSpPr>
        <p:spPr>
          <a:xfrm>
            <a:off x="9699309" y="1984653"/>
            <a:ext cx="2328366"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b="1" noProof="0" dirty="0">
                <a:solidFill>
                  <a:srgbClr val="96DFD6"/>
                </a:solidFill>
                <a:latin typeface="Kievit Offc Black" panose="020B0A04030101020102" pitchFamily="34" charset="77"/>
                <a:ea typeface="Century Gothic"/>
                <a:cs typeface="Century Gothic"/>
                <a:sym typeface="Century Gothic"/>
              </a:rPr>
              <a:t>Lock It Down</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¼-20” locking wheel mount</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Push button adjustability</a:t>
            </a:r>
          </a:p>
        </p:txBody>
      </p:sp>
      <p:sp>
        <p:nvSpPr>
          <p:cNvPr id="41" name="Google Shape;638;p43">
            <a:extLst>
              <a:ext uri="{FF2B5EF4-FFF2-40B4-BE49-F238E27FC236}">
                <a16:creationId xmlns:a16="http://schemas.microsoft.com/office/drawing/2014/main" id="{FEDD51BC-50B7-6CDC-175E-BF031215CB14}"/>
              </a:ext>
            </a:extLst>
          </p:cNvPr>
          <p:cNvSpPr txBox="1"/>
          <p:nvPr/>
        </p:nvSpPr>
        <p:spPr>
          <a:xfrm>
            <a:off x="9528838" y="5116357"/>
            <a:ext cx="2700092"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rPr>
              <a:t>Solid &amp; Reliable</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Support up to 1kg</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Premium and durable materials</a:t>
            </a:r>
          </a:p>
          <a:p>
            <a:pPr lvl="0">
              <a:defRPr/>
            </a:pPr>
            <a:endParaRPr lang="en-US" sz="115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2" name="Gruppo 10">
            <a:extLst>
              <a:ext uri="{FF2B5EF4-FFF2-40B4-BE49-F238E27FC236}">
                <a16:creationId xmlns:a16="http://schemas.microsoft.com/office/drawing/2014/main" id="{088B6501-F77B-A4DD-64DA-2C22B404C2A2}"/>
              </a:ext>
            </a:extLst>
          </p:cNvPr>
          <p:cNvGrpSpPr/>
          <p:nvPr/>
        </p:nvGrpSpPr>
        <p:grpSpPr>
          <a:xfrm rot="10800000">
            <a:off x="10289419" y="5047690"/>
            <a:ext cx="1705567" cy="95292"/>
            <a:chOff x="5551013" y="5307930"/>
            <a:chExt cx="2376264" cy="116358"/>
          </a:xfrm>
          <a:solidFill>
            <a:srgbClr val="96DFD6"/>
          </a:solidFill>
        </p:grpSpPr>
        <p:cxnSp>
          <p:nvCxnSpPr>
            <p:cNvPr id="43" name="Google Shape;681;p43">
              <a:extLst>
                <a:ext uri="{FF2B5EF4-FFF2-40B4-BE49-F238E27FC236}">
                  <a16:creationId xmlns:a16="http://schemas.microsoft.com/office/drawing/2014/main" id="{2A965B14-CE5B-676F-7309-D92CD5B44B10}"/>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44" name="Google Shape;682;p43">
              <a:extLst>
                <a:ext uri="{FF2B5EF4-FFF2-40B4-BE49-F238E27FC236}">
                  <a16:creationId xmlns:a16="http://schemas.microsoft.com/office/drawing/2014/main" id="{2F48A097-BF96-B002-4F6C-F4115B7F92F6}"/>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8" name="Picture 7">
            <a:extLst>
              <a:ext uri="{FF2B5EF4-FFF2-40B4-BE49-F238E27FC236}">
                <a16:creationId xmlns:a16="http://schemas.microsoft.com/office/drawing/2014/main" id="{115F8CDF-DA2C-6E4B-D60B-0F29C6778DE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4382" y="3674953"/>
            <a:ext cx="2303075" cy="2303075"/>
          </a:xfrm>
          <a:prstGeom prst="rect">
            <a:avLst/>
          </a:prstGeom>
        </p:spPr>
      </p:pic>
      <p:pic>
        <p:nvPicPr>
          <p:cNvPr id="10" name="Picture 9" descr="Icon&#10;&#10;Description automatically generated with medium confidence">
            <a:extLst>
              <a:ext uri="{FF2B5EF4-FFF2-40B4-BE49-F238E27FC236}">
                <a16:creationId xmlns:a16="http://schemas.microsoft.com/office/drawing/2014/main" id="{3ADDE16C-08A7-3D36-6D71-AAACEB60C5D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121835" y="2811862"/>
            <a:ext cx="1342121" cy="1342121"/>
          </a:xfrm>
          <a:prstGeom prst="rect">
            <a:avLst/>
          </a:prstGeom>
        </p:spPr>
      </p:pic>
    </p:spTree>
    <p:extLst>
      <p:ext uri="{BB962C8B-B14F-4D97-AF65-F5344CB8AC3E}">
        <p14:creationId xmlns:p14="http://schemas.microsoft.com/office/powerpoint/2010/main" val="388142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033789" y="708475"/>
            <a:ext cx="5515507" cy="551550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ttangolo 2">
            <a:extLst>
              <a:ext uri="{FF2B5EF4-FFF2-40B4-BE49-F238E27FC236}">
                <a16:creationId xmlns:a16="http://schemas.microsoft.com/office/drawing/2014/main" id="{A4D07B6A-D6A4-2949-AB49-763E9F93A504}"/>
              </a:ext>
            </a:extLst>
          </p:cNvPr>
          <p:cNvSpPr/>
          <p:nvPr/>
        </p:nvSpPr>
        <p:spPr>
          <a:xfrm>
            <a:off x="479376" y="125848"/>
            <a:ext cx="12241360" cy="1077218"/>
          </a:xfrm>
          <a:prstGeom prst="rect">
            <a:avLst/>
          </a:prstGeom>
        </p:spPr>
        <p:txBody>
          <a:bodyPr wrap="square">
            <a:spAutoFit/>
          </a:bodyPr>
          <a:lstStyle/>
          <a:p>
            <a:pPr lvl="0">
              <a:defRPr/>
            </a:pPr>
            <a:r>
              <a:rPr lang="en-GB" sz="3200" spc="-150" dirty="0">
                <a:solidFill>
                  <a:srgbClr val="96DFD6"/>
                </a:solidFill>
                <a:latin typeface="Kievit Offc Black" panose="020B0A04030101020102" pitchFamily="34" charset="77"/>
              </a:rPr>
              <a:t>JOBY </a:t>
            </a:r>
            <a:r>
              <a:rPr lang="en-US"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US" sz="3200" spc="-150" dirty="0">
                <a:solidFill>
                  <a:srgbClr val="96DFD6"/>
                </a:solidFill>
                <a:latin typeface="Kievit Offc Black" panose="020B0A04030101020102" pitchFamily="34" charset="77"/>
              </a:rPr>
              <a:t> 2 Kit</a:t>
            </a:r>
            <a:endParaRPr kumimoji="0" lang="it-IT" sz="3200" b="0" i="0" u="none" strike="noStrike" kern="1200" cap="none" spc="-150" normalizeH="0" baseline="0" noProof="0" dirty="0">
              <a:ln>
                <a:noFill/>
              </a:ln>
              <a:solidFill>
                <a:srgbClr val="96DFD6"/>
              </a:solidFill>
              <a:effectLst/>
              <a:uLnTx/>
              <a:uFillTx/>
              <a:latin typeface="Kievit Offc Black" panose="020B0A04030101020102" pitchFamily="34" charset="77"/>
              <a:ea typeface="+mn-ea"/>
              <a:cs typeface="+mn-cs"/>
            </a:endParaRPr>
          </a:p>
          <a:p>
            <a:pPr lvl="0">
              <a:defRPr/>
            </a:pPr>
            <a:r>
              <a:rPr lang="en-US" sz="1600" dirty="0">
                <a:solidFill>
                  <a:schemeClr val="bg1"/>
                </a:solidFill>
                <a:latin typeface="Kievit Offc Black" panose="020B0A04030101020102" pitchFamily="34" charset="77"/>
                <a:ea typeface="Century Gothic"/>
                <a:cs typeface="Century Gothic"/>
              </a:rPr>
              <a:t>Dual Function mini tripod and hand grip with </a:t>
            </a:r>
            <a:r>
              <a:rPr lang="en-US" sz="1600" dirty="0" err="1">
                <a:solidFill>
                  <a:schemeClr val="bg1"/>
                </a:solidFill>
                <a:latin typeface="Kievit Offc Black" panose="020B0A04030101020102" pitchFamily="34" charset="77"/>
                <a:ea typeface="Century Gothic"/>
                <a:cs typeface="Century Gothic"/>
              </a:rPr>
              <a:t>GripTight</a:t>
            </a:r>
            <a:r>
              <a:rPr lang="en-US" sz="1600" dirty="0">
                <a:solidFill>
                  <a:schemeClr val="bg1"/>
                </a:solidFill>
                <a:latin typeface="Kievit Offc Black" panose="020B0A04030101020102" pitchFamily="34" charset="77"/>
                <a:ea typeface="Century Gothic"/>
                <a:cs typeface="Century Gothic"/>
              </a:rPr>
              <a:t> 360 for Mobile Content Creator</a:t>
            </a:r>
            <a:br>
              <a:rPr lang="en-US" sz="1600" dirty="0">
                <a:solidFill>
                  <a:schemeClr val="bg1"/>
                </a:solidFill>
                <a:latin typeface="Kievit Offc Black" panose="020B0A04030101020102" pitchFamily="34" charset="77"/>
                <a:ea typeface="Century Gothic"/>
                <a:cs typeface="Century Gothic"/>
              </a:rPr>
            </a:br>
            <a:r>
              <a:rPr lang="it-IT" sz="1600" dirty="0">
                <a:solidFill>
                  <a:schemeClr val="bg1"/>
                </a:solidFill>
                <a:latin typeface="Kievit Offc Black" panose="020B0A04030101020102" pitchFamily="34" charset="77"/>
                <a:ea typeface="Century Gothic"/>
                <a:cs typeface="Century Gothic"/>
              </a:rPr>
              <a:t>JB01872–BWW / JB01873-BWW / JB01874-BWW / JB01875-BWW</a:t>
            </a:r>
          </a:p>
        </p:txBody>
      </p:sp>
      <p:sp>
        <p:nvSpPr>
          <p:cNvPr id="6" name="Google Shape;638;p43">
            <a:extLst>
              <a:ext uri="{FF2B5EF4-FFF2-40B4-BE49-F238E27FC236}">
                <a16:creationId xmlns:a16="http://schemas.microsoft.com/office/drawing/2014/main" id="{F432EC35-4CE7-6D40-B598-B17B65820021}"/>
              </a:ext>
            </a:extLst>
          </p:cNvPr>
          <p:cNvSpPr txBox="1"/>
          <p:nvPr/>
        </p:nvSpPr>
        <p:spPr>
          <a:xfrm>
            <a:off x="5153647" y="2618505"/>
            <a:ext cx="2700092" cy="1282983"/>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rPr>
              <a:t>Solid &amp; Reliable</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Support up to 1kg</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Premium and durable materials</a:t>
            </a:r>
          </a:p>
          <a:p>
            <a:pPr lvl="0">
              <a:defRPr/>
            </a:pPr>
            <a:endParaRPr lang="en-US" sz="1150" dirty="0">
              <a:latin typeface="KievitOT-Book" panose="020B0604030101020102"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Rettangolo 17">
            <a:extLst>
              <a:ext uri="{FF2B5EF4-FFF2-40B4-BE49-F238E27FC236}">
                <a16:creationId xmlns:a16="http://schemas.microsoft.com/office/drawing/2014/main" id="{952769E6-A92F-5547-8418-F2DC5B0964B6}"/>
              </a:ext>
            </a:extLst>
          </p:cNvPr>
          <p:cNvSpPr/>
          <p:nvPr/>
        </p:nvSpPr>
        <p:spPr>
          <a:xfrm>
            <a:off x="443391" y="1239117"/>
            <a:ext cx="4078231" cy="5847755"/>
          </a:xfrm>
          <a:prstGeom prst="rect">
            <a:avLst/>
          </a:prstGeom>
        </p:spPr>
        <p:txBody>
          <a:bodyPr wrap="square">
            <a:spAutoFit/>
          </a:bodyPr>
          <a:lstStyle/>
          <a:p>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is a mini tripod for content creators looking for a lightweight, portable, and easy-to-use support system. Don’t need the tripod legs? Use it with the legs closed to capture professional-looking videos that are sure to stand out. The push-button mechanism enables to position and lock the ball head in one rapid intuitive movement.</a:t>
            </a:r>
          </a:p>
          <a:p>
            <a:r>
              <a:rPr lang="en-US" sz="1100" b="0" i="0" dirty="0">
                <a:solidFill>
                  <a:schemeClr val="bg1"/>
                </a:solidFill>
                <a:effectLst/>
                <a:latin typeface="KievitOT-Book" panose="020B0604030101020102"/>
              </a:rPr>
              <a:t>The rubber feet guarantees a stable and slip-free foundation on any surface. Thanks to the universal ¼” screw thread and excellent stability, you can use </a:t>
            </a:r>
            <a:r>
              <a:rPr lang="en-US" sz="1100" b="0" i="0" dirty="0" err="1">
                <a:solidFill>
                  <a:schemeClr val="bg1"/>
                </a:solidFill>
                <a:effectLst/>
                <a:latin typeface="KievitOT-Book" panose="020B0604030101020102"/>
              </a:rPr>
              <a:t>HandyPod</a:t>
            </a:r>
            <a:r>
              <a:rPr lang="en-US" sz="1100" b="0" i="0" dirty="0">
                <a:solidFill>
                  <a:schemeClr val="bg1"/>
                </a:solidFill>
                <a:effectLst/>
                <a:latin typeface="KievitOT-Book" panose="020B0604030101020102"/>
              </a:rPr>
              <a:t> 2 with mirrorless, microphone and other digital devices weighing up to </a:t>
            </a:r>
            <a:r>
              <a:rPr lang="en-US" sz="1100" dirty="0">
                <a:solidFill>
                  <a:schemeClr val="bg1"/>
                </a:solidFill>
                <a:latin typeface="KievitOT-Book" panose="020B0604030101020102" pitchFamily="34" charset="0"/>
                <a:cs typeface="Arial" panose="020B0604020202020204" pitchFamily="34" charset="0"/>
              </a:rPr>
              <a:t>1 kg / 2.2 lbs.</a:t>
            </a:r>
            <a:endParaRPr lang="en-GB" sz="1100" dirty="0">
              <a:solidFill>
                <a:schemeClr val="bg1"/>
              </a:solidFill>
              <a:latin typeface="KievitOT-Book" panose="020B0604030101020102" pitchFamily="34" charset="0"/>
              <a:cs typeface="Arial" panose="020B0604020202020204" pitchFamily="34" charset="0"/>
            </a:endParaRPr>
          </a:p>
          <a:p>
            <a:r>
              <a:rPr lang="en-GB" sz="1100" dirty="0" err="1">
                <a:solidFill>
                  <a:schemeClr val="bg1"/>
                </a:solidFill>
                <a:latin typeface="KievitOT-Book" panose="020B0604030101020102" pitchFamily="34" charset="0"/>
                <a:cs typeface="Arial" panose="020B0604020202020204" pitchFamily="34" charset="0"/>
              </a:rPr>
              <a:t>HandyPod</a:t>
            </a:r>
            <a:r>
              <a:rPr lang="en-GB" sz="1100" dirty="0">
                <a:solidFill>
                  <a:schemeClr val="bg1"/>
                </a:solidFill>
                <a:latin typeface="KievitOT-Book" panose="020B0604030101020102" pitchFamily="34" charset="0"/>
                <a:cs typeface="Arial" panose="020B0604020202020204" pitchFamily="34" charset="0"/>
              </a:rPr>
              <a:t> 2 Kit is also supplied with the GripTight</a:t>
            </a:r>
            <a:r>
              <a:rPr lang="ja-JP" altLang="en-US" sz="1100" dirty="0">
                <a:solidFill>
                  <a:schemeClr val="bg1"/>
                </a:solidFill>
                <a:latin typeface="KievitOT-Book" panose="020B0604030101020102" pitchFamily="34" charset="0"/>
                <a:cs typeface="Arial" panose="020B0604020202020204" pitchFamily="34" charset="0"/>
              </a:rPr>
              <a:t>™</a:t>
            </a:r>
            <a:r>
              <a:rPr lang="en-GB" sz="1100" dirty="0">
                <a:solidFill>
                  <a:schemeClr val="bg1"/>
                </a:solidFill>
                <a:latin typeface="KievitOT-Book" panose="020B0604030101020102" pitchFamily="34" charset="0"/>
                <a:cs typeface="Arial" panose="020B0604020202020204" pitchFamily="34" charset="0"/>
              </a:rPr>
              <a:t> 360 Phone Mount, so grabbing that latest mobile clip for TikTok or IG has never been so accessible to all. The jaws are wide enough to fit phones up to 8.8 cm / 3.46 in.  Not to mention, it also comes with as Pin Joint Mount to capture the moment with your Action Cam.</a:t>
            </a:r>
          </a:p>
          <a:p>
            <a:r>
              <a:rPr lang="en-GB" sz="1100" dirty="0">
                <a:solidFill>
                  <a:schemeClr val="bg1"/>
                </a:solidFill>
                <a:latin typeface="KievitOT-Book" panose="020B0604030101020102" pitchFamily="34" charset="0"/>
                <a:cs typeface="Arial" panose="020B0604020202020204" pitchFamily="34" charset="0"/>
              </a:rPr>
              <a:t>The </a:t>
            </a:r>
            <a:r>
              <a:rPr lang="en-GB" sz="1100" dirty="0" err="1">
                <a:solidFill>
                  <a:schemeClr val="bg1"/>
                </a:solidFill>
                <a:latin typeface="KievitOT-Book" panose="020B0604030101020102" pitchFamily="34" charset="0"/>
                <a:cs typeface="Arial" panose="020B0604020202020204" pitchFamily="34" charset="0"/>
              </a:rPr>
              <a:t>HandyPod</a:t>
            </a:r>
            <a:r>
              <a:rPr lang="en-GB" sz="1100" dirty="0">
                <a:solidFill>
                  <a:schemeClr val="bg1"/>
                </a:solidFill>
                <a:latin typeface="KievitOT-Book" panose="020B0604030101020102" pitchFamily="34" charset="0"/>
                <a:cs typeface="Arial" panose="020B0604020202020204" pitchFamily="34" charset="0"/>
              </a:rPr>
              <a:t> 2 Kit is also available in a range of </a:t>
            </a:r>
            <a:r>
              <a:rPr lang="en-GB" sz="1100" dirty="0" err="1">
                <a:solidFill>
                  <a:schemeClr val="bg1"/>
                </a:solidFill>
                <a:latin typeface="KievitOT-Book" panose="020B0604030101020102" pitchFamily="34" charset="0"/>
                <a:cs typeface="Arial" panose="020B0604020202020204" pitchFamily="34" charset="0"/>
              </a:rPr>
              <a:t>colors</a:t>
            </a:r>
            <a:r>
              <a:rPr lang="en-GB" sz="1100" dirty="0">
                <a:solidFill>
                  <a:schemeClr val="bg1"/>
                </a:solidFill>
                <a:latin typeface="KievitOT-Book" panose="020B0604030101020102" pitchFamily="34" charset="0"/>
                <a:cs typeface="Arial" panose="020B0604020202020204" pitchFamily="34" charset="0"/>
              </a:rPr>
              <a:t> to suit your style.</a:t>
            </a:r>
            <a:endParaRPr lang="en-US" sz="1100" dirty="0">
              <a:solidFill>
                <a:schemeClr val="bg1"/>
              </a:solidFill>
              <a:latin typeface="KievitOT-Book" panose="020B0604030101020102" pitchFamily="34" charset="0"/>
              <a:cs typeface="Arial" panose="020B0604020202020204" pitchFamily="34" charset="0"/>
            </a:endParaRPr>
          </a:p>
          <a:p>
            <a:br>
              <a:rPr lang="en-US" sz="1100" dirty="0">
                <a:solidFill>
                  <a:schemeClr val="bg1"/>
                </a:solidFill>
                <a:latin typeface="KievitOT-Book" panose="020B0604030101020102" pitchFamily="34" charset="0"/>
                <a:cs typeface="Arial" panose="020B0604020202020204" pitchFamily="34" charset="0"/>
              </a:rPr>
            </a:br>
            <a:r>
              <a:rPr lang="en-US" sz="1100" b="1" dirty="0">
                <a:solidFill>
                  <a:schemeClr val="bg1"/>
                </a:solidFill>
                <a:latin typeface="KievitOT-Book" panose="020B0604030101020102" pitchFamily="34" charset="0"/>
                <a:cs typeface="Arial" panose="020B0604020202020204" pitchFamily="34" charset="0"/>
              </a:rPr>
              <a:t>Designed For: </a:t>
            </a:r>
            <a:r>
              <a:rPr lang="en-US" sz="1100" dirty="0">
                <a:solidFill>
                  <a:schemeClr val="bg1"/>
                </a:solidFill>
                <a:latin typeface="KievitOT-Book" panose="020B0604030101020102" pitchFamily="34" charset="0"/>
                <a:cs typeface="Arial" panose="020B0604020202020204" pitchFamily="34" charset="0"/>
              </a:rPr>
              <a:t>Compact Mirrorless, Bridge Cameras, Smartphones</a:t>
            </a:r>
            <a:endParaRPr lang="en-US" sz="1100" b="1" dirty="0">
              <a:solidFill>
                <a:schemeClr val="bg1"/>
              </a:solidFill>
              <a:latin typeface="KievitOT-Book" panose="020B0604030101020102" pitchFamily="34" charset="0"/>
              <a:cs typeface="Arial" panose="020B0604020202020204" pitchFamily="34" charset="0"/>
            </a:endParaRPr>
          </a:p>
          <a:p>
            <a:endParaRPr lang="en-US" sz="1100"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Connection: </a:t>
            </a:r>
            <a:r>
              <a:rPr lang="en-US" sz="1100" dirty="0">
                <a:solidFill>
                  <a:schemeClr val="bg1"/>
                </a:solidFill>
                <a:latin typeface="KievitOT-Book" panose="020B0604030101020102" pitchFamily="34" charset="0"/>
                <a:cs typeface="Arial" panose="020B0604020202020204" pitchFamily="34" charset="0"/>
              </a:rPr>
              <a:t>¼-20” with included phone mount</a:t>
            </a:r>
          </a:p>
          <a:p>
            <a:endParaRPr lang="en-US" sz="1100" b="1" dirty="0">
              <a:solidFill>
                <a:schemeClr val="bg1"/>
              </a:solidFill>
              <a:latin typeface="KievitOT-Book" panose="020B0604030101020102" pitchFamily="34" charset="0"/>
              <a:cs typeface="Arial" panose="020B0604020202020204" pitchFamily="34" charset="0"/>
            </a:endParaRPr>
          </a:p>
          <a:p>
            <a:r>
              <a:rPr lang="en-US" sz="1100" b="1" dirty="0">
                <a:solidFill>
                  <a:schemeClr val="bg1"/>
                </a:solidFill>
                <a:latin typeface="KievitOT-Book" panose="020B0604030101020102" pitchFamily="34" charset="0"/>
                <a:cs typeface="Arial" panose="020B0604020202020204" pitchFamily="34" charset="0"/>
              </a:rPr>
              <a:t>Materials: </a:t>
            </a:r>
            <a:r>
              <a:rPr lang="en-US" sz="1100" dirty="0">
                <a:solidFill>
                  <a:schemeClr val="bg1"/>
                </a:solidFill>
                <a:latin typeface="KievitOT-Book" panose="020B0604030101020102" pitchFamily="34" charset="0"/>
                <a:cs typeface="Arial" panose="020B0604020202020204" pitchFamily="34" charset="0"/>
              </a:rPr>
              <a:t>Plastic, Rubber, </a:t>
            </a:r>
            <a:r>
              <a:rPr lang="en-US" sz="1100" dirty="0" err="1">
                <a:solidFill>
                  <a:schemeClr val="bg1"/>
                </a:solidFill>
                <a:latin typeface="KievitOT-Book" panose="020B0604030101020102" pitchFamily="34" charset="0"/>
                <a:cs typeface="Arial" panose="020B0604020202020204" pitchFamily="34" charset="0"/>
              </a:rPr>
              <a:t>Aluminium</a:t>
            </a:r>
            <a:r>
              <a:rPr lang="en-US" sz="1100" dirty="0">
                <a:solidFill>
                  <a:schemeClr val="bg1"/>
                </a:solidFill>
                <a:latin typeface="KievitOT-Book" panose="020B0604030101020102" pitchFamily="34" charset="0"/>
                <a:cs typeface="Arial" panose="020B0604020202020204" pitchFamily="34" charset="0"/>
              </a:rPr>
              <a:t>, </a:t>
            </a:r>
            <a:r>
              <a:rPr lang="en-US" sz="1100" dirty="0" err="1">
                <a:solidFill>
                  <a:schemeClr val="bg1"/>
                </a:solidFill>
                <a:latin typeface="KievitOT-Book" panose="020B0604030101020102" pitchFamily="34" charset="0"/>
                <a:cs typeface="Arial" panose="020B0604020202020204" pitchFamily="34" charset="0"/>
              </a:rPr>
              <a:t>Technopolymer</a:t>
            </a:r>
            <a:br>
              <a:rPr lang="en-US" sz="1100" dirty="0">
                <a:solidFill>
                  <a:schemeClr val="bg1"/>
                </a:solidFill>
                <a:latin typeface="KievitOT-Book" panose="020B0604030101020102" pitchFamily="34" charset="0"/>
                <a:cs typeface="Arial" panose="020B0604020202020204" pitchFamily="34" charset="0"/>
              </a:rPr>
            </a:br>
            <a:endParaRPr lang="en-US" sz="1100" dirty="0">
              <a:solidFill>
                <a:schemeClr val="bg1"/>
              </a:solidFill>
              <a:latin typeface="KievitOT-Book" panose="020B0604030101020102" pitchFamily="34" charset="0"/>
              <a:cs typeface="Arial" panose="020B0604020202020204" pitchFamily="34" charset="0"/>
            </a:endParaRPr>
          </a:p>
          <a:p>
            <a:pPr lvl="0">
              <a:defRPr/>
            </a:pPr>
            <a:r>
              <a:rPr lang="en-US" sz="1100" b="1" dirty="0" err="1">
                <a:solidFill>
                  <a:schemeClr val="bg1"/>
                </a:solidFill>
                <a:latin typeface="KievitOT-Book" panose="020B0604030101020102" pitchFamily="34" charset="0"/>
                <a:cs typeface="Arial" panose="020B0604020202020204" pitchFamily="34" charset="0"/>
              </a:rPr>
              <a:t>Colour</a:t>
            </a:r>
            <a:r>
              <a:rPr lang="en-US" sz="1100" b="1" dirty="0">
                <a:solidFill>
                  <a:schemeClr val="bg1"/>
                </a:solidFill>
                <a:latin typeface="KievitOT-Book" panose="020B0604030101020102" pitchFamily="34" charset="0"/>
                <a:cs typeface="Arial" panose="020B0604020202020204" pitchFamily="34" charset="0"/>
              </a:rPr>
              <a:t> Options: </a:t>
            </a:r>
            <a:r>
              <a:rPr lang="en-US" sz="1100" dirty="0">
                <a:solidFill>
                  <a:schemeClr val="bg1"/>
                </a:solidFill>
                <a:latin typeface="KievitOT-Book" panose="020B0604030101020102" pitchFamily="34" charset="0"/>
                <a:cs typeface="Arial" panose="020B0604020202020204" pitchFamily="34" charset="0"/>
              </a:rPr>
              <a:t>Black / Red / Teal / Yellow</a:t>
            </a:r>
          </a:p>
          <a:p>
            <a:pPr lvl="0">
              <a:defRPr/>
            </a:pPr>
            <a:br>
              <a:rPr lang="en-US" sz="1100" dirty="0">
                <a:solidFill>
                  <a:schemeClr val="bg1"/>
                </a:solidFill>
                <a:latin typeface="KievitOT-Book" panose="020B0604030101020102" pitchFamily="34" charset="0"/>
              </a:rPr>
            </a:br>
            <a:r>
              <a:rPr lang="en-US" altLang="en-US" sz="1100" b="1" dirty="0">
                <a:solidFill>
                  <a:schemeClr val="bg1"/>
                </a:solidFill>
                <a:latin typeface="KievitOT-Book" panose="020B0604030101020102" pitchFamily="34" charset="0"/>
                <a:cs typeface="Arial" panose="020B0604020202020204" pitchFamily="34" charset="0"/>
              </a:rPr>
              <a:t>Product Weight: </a:t>
            </a:r>
            <a:r>
              <a:rPr lang="en-US" altLang="en-US" sz="1100" dirty="0">
                <a:solidFill>
                  <a:schemeClr val="bg1"/>
                </a:solidFill>
                <a:latin typeface="KievitOT-Book" panose="020B0604030101020102" pitchFamily="34" charset="0"/>
                <a:cs typeface="Arial" panose="020B0604020202020204" pitchFamily="34" charset="0"/>
              </a:rPr>
              <a:t>0.24 kg / 0.53 </a:t>
            </a:r>
            <a:r>
              <a:rPr lang="en-US" altLang="en-US" sz="1100" dirty="0" err="1">
                <a:solidFill>
                  <a:schemeClr val="bg1"/>
                </a:solidFill>
                <a:latin typeface="KievitOT-Book" panose="020B0604030101020102" pitchFamily="34" charset="0"/>
                <a:cs typeface="Arial" panose="020B0604020202020204" pitchFamily="34" charset="0"/>
              </a:rPr>
              <a:t>lbs</a:t>
            </a:r>
            <a:endParaRPr lang="en-US" altLang="en-US" sz="1100" dirty="0">
              <a:solidFill>
                <a:schemeClr val="bg1"/>
              </a:solidFill>
              <a:latin typeface="KievitOT-Book" panose="020B0604030101020102" pitchFamily="34" charset="0"/>
              <a:cs typeface="Arial" panose="020B0604020202020204" pitchFamily="34" charset="0"/>
            </a:endParaRPr>
          </a:p>
          <a:p>
            <a:endParaRPr lang="en-US" altLang="en-US" sz="1100" b="1" dirty="0">
              <a:solidFill>
                <a:schemeClr val="bg1"/>
              </a:solidFill>
              <a:latin typeface="KievitOT-Book" panose="020B0604030101020102" pitchFamily="34" charset="0"/>
              <a:cs typeface="Arial" panose="020B0604020202020204" pitchFamily="34" charset="0"/>
            </a:endParaRPr>
          </a:p>
          <a:p>
            <a:r>
              <a:rPr lang="en-US" altLang="en-US" sz="1100" b="1" dirty="0">
                <a:solidFill>
                  <a:schemeClr val="bg1"/>
                </a:solidFill>
                <a:latin typeface="KievitOT-Book" panose="020B0604030101020102" pitchFamily="34" charset="0"/>
                <a:cs typeface="Arial" panose="020B0604020202020204" pitchFamily="34" charset="0"/>
              </a:rPr>
              <a:t>Product Dimensions: </a:t>
            </a:r>
          </a:p>
          <a:p>
            <a:r>
              <a:rPr lang="en-US" altLang="en-US" sz="1100" b="1" dirty="0">
                <a:solidFill>
                  <a:schemeClr val="bg1"/>
                </a:solidFill>
                <a:latin typeface="KievitOT-Book" panose="020B0604030101020102" pitchFamily="34" charset="0"/>
                <a:cs typeface="Arial" panose="020B0604020202020204" pitchFamily="34" charset="0"/>
              </a:rPr>
              <a:t>tripod </a:t>
            </a:r>
            <a:r>
              <a:rPr lang="en-US" sz="1100" dirty="0">
                <a:solidFill>
                  <a:schemeClr val="bg1"/>
                </a:solidFill>
                <a:latin typeface="KievitOT-Book" panose="020B0604030101020102" pitchFamily="34" charset="0"/>
                <a:cs typeface="Arial" panose="020B0604020202020204" pitchFamily="34" charset="0"/>
              </a:rPr>
              <a:t>4.2 x 5.3 x 18.5 cm	phone mount	4 x 2.4 x 13.6 cm</a:t>
            </a:r>
          </a:p>
          <a:p>
            <a:r>
              <a:rPr lang="en-US" sz="1100" dirty="0">
                <a:solidFill>
                  <a:schemeClr val="bg1"/>
                </a:solidFill>
                <a:latin typeface="KievitOT-Book" panose="020B0604030101020102" pitchFamily="34" charset="0"/>
                <a:cs typeface="Arial" panose="020B0604020202020204" pitchFamily="34" charset="0"/>
              </a:rPr>
              <a:t>            1.65 x 2.09 x 7.28 in		1.57 x 0.94 x 5.35 in</a:t>
            </a:r>
          </a:p>
          <a:p>
            <a:pPr lvl="0" eaLnBrk="0" fontAlgn="base" hangingPunct="0">
              <a:spcBef>
                <a:spcPct val="0"/>
              </a:spcBef>
              <a:spcAft>
                <a:spcPct val="0"/>
              </a:spcAft>
            </a:pPr>
            <a:endParaRPr lang="en-US" sz="1100" dirty="0">
              <a:solidFill>
                <a:schemeClr val="bg1"/>
              </a:solidFill>
              <a:latin typeface="KievitOT-Book" panose="020B0604030101020102" pitchFamily="34" charset="0"/>
              <a:cs typeface="Arial" panose="020B0604020202020204" pitchFamily="34" charset="0"/>
            </a:endParaRPr>
          </a:p>
          <a:p>
            <a:pPr lvl="0">
              <a:defRPr/>
            </a:pPr>
            <a:r>
              <a:rPr lang="en-US" sz="1100" b="1" dirty="0">
                <a:solidFill>
                  <a:schemeClr val="bg1"/>
                </a:solidFill>
                <a:latin typeface="KievitOT-Book" panose="020B0604030101020102" pitchFamily="34" charset="0"/>
                <a:cs typeface="Arial" panose="020B0604020202020204" pitchFamily="34" charset="0"/>
              </a:rPr>
              <a:t>Manufacture Warranty: </a:t>
            </a:r>
            <a:r>
              <a:rPr lang="en-US" sz="1100" dirty="0">
                <a:solidFill>
                  <a:schemeClr val="bg1"/>
                </a:solidFill>
                <a:latin typeface="KievitOT-Book" panose="020B0604030101020102" pitchFamily="34" charset="0"/>
                <a:cs typeface="Arial" panose="020B0604020202020204" pitchFamily="34" charset="0"/>
              </a:rPr>
              <a:t>One Year Warranty</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4470702" y="3994071"/>
            <a:ext cx="2589097" cy="108012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noProof="0" dirty="0">
                <a:solidFill>
                  <a:srgbClr val="96DFD6"/>
                </a:solidFill>
                <a:latin typeface="Kievit Offc Black" panose="020B0A04030101020102" pitchFamily="34" charset="77"/>
                <a:ea typeface="Century Gothic"/>
                <a:cs typeface="Century Gothic"/>
                <a:sym typeface="Century Gothic"/>
              </a:rPr>
              <a:t>Go Mobile Crazy</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Include GripTight 360 Phone Mount</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Spring loaded rotating design</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Add Lights and Mics to double cold shoe mounting points</a:t>
            </a:r>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24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rPr>
              <a:t>Sell Sheet</a:t>
            </a:r>
            <a:endParaRPr kumimoji="0" lang="it-IT" sz="1200" b="0" i="0" u="none" strike="noStrike" kern="1200" cap="none" spc="-150" normalizeH="0" baseline="0" noProof="0">
              <a:ln>
                <a:noFill/>
              </a:ln>
              <a:solidFill>
                <a:prstClr val="white"/>
              </a:solidFill>
              <a:effectLst/>
              <a:uLnTx/>
              <a:uFillTx/>
              <a:latin typeface="Kievit Offc Black" panose="020B0A04030101020102" pitchFamily="34" charset="77"/>
              <a:ea typeface="+mn-ea"/>
              <a:cs typeface="+mn-cs"/>
            </a:endParaRPr>
          </a:p>
        </p:txBody>
      </p:sp>
      <p:sp>
        <p:nvSpPr>
          <p:cNvPr id="22" name="Google Shape;638;p43">
            <a:extLst>
              <a:ext uri="{FF2B5EF4-FFF2-40B4-BE49-F238E27FC236}">
                <a16:creationId xmlns:a16="http://schemas.microsoft.com/office/drawing/2014/main" id="{C07977B3-45BB-4C60-AF85-6E0A6FD56505}"/>
              </a:ext>
            </a:extLst>
          </p:cNvPr>
          <p:cNvSpPr txBox="1"/>
          <p:nvPr/>
        </p:nvSpPr>
        <p:spPr>
          <a:xfrm>
            <a:off x="9951934" y="4520417"/>
            <a:ext cx="2139502" cy="790998"/>
          </a:xfrm>
          <a:prstGeom prst="rect">
            <a:avLst/>
          </a:prstGeom>
          <a:noFill/>
          <a:ln>
            <a:noFill/>
          </a:ln>
        </p:spPr>
        <p:txBody>
          <a:bodyPr spcFirstLastPara="1" wrap="square" lIns="91425" tIns="91425" rIns="91425" bIns="91425" anchor="t" anchorCtr="0">
            <a:noAutofit/>
          </a:bodyPr>
          <a:lstStyle/>
          <a:p>
            <a:pPr lvl="0">
              <a:defRPr/>
            </a:pPr>
            <a:r>
              <a:rPr lang="en-US" sz="2200" b="1" dirty="0">
                <a:solidFill>
                  <a:srgbClr val="96DFD6"/>
                </a:solidFill>
                <a:latin typeface="Kievit Offc Black" panose="020B0A04030101020102" pitchFamily="34" charset="77"/>
                <a:ea typeface="Century Gothic"/>
                <a:cs typeface="Century Gothic"/>
                <a:sym typeface="Century Gothic"/>
              </a:rPr>
              <a:t>Durable</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Mount action cams with pin-joint to tripods</a:t>
            </a:r>
          </a:p>
        </p:txBody>
      </p:sp>
      <p:pic>
        <p:nvPicPr>
          <p:cNvPr id="36" name="Picture 35" descr="A picture containing knife, weapon&#10;&#10;Description automatically generated">
            <a:extLst>
              <a:ext uri="{FF2B5EF4-FFF2-40B4-BE49-F238E27FC236}">
                <a16:creationId xmlns:a16="http://schemas.microsoft.com/office/drawing/2014/main" id="{08BB572F-D547-B7C5-6FBB-57ECF634554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7879" y="1552819"/>
            <a:ext cx="3521495" cy="3521495"/>
          </a:xfrm>
          <a:prstGeom prst="rect">
            <a:avLst/>
          </a:prstGeom>
        </p:spPr>
      </p:pic>
      <p:grpSp>
        <p:nvGrpSpPr>
          <p:cNvPr id="33" name="Gruppo 10">
            <a:extLst>
              <a:ext uri="{FF2B5EF4-FFF2-40B4-BE49-F238E27FC236}">
                <a16:creationId xmlns:a16="http://schemas.microsoft.com/office/drawing/2014/main" id="{6071BA90-AB65-DD4A-947A-36C59E1108F8}"/>
              </a:ext>
            </a:extLst>
          </p:cNvPr>
          <p:cNvGrpSpPr/>
          <p:nvPr/>
        </p:nvGrpSpPr>
        <p:grpSpPr>
          <a:xfrm rot="10800000">
            <a:off x="9077292" y="1729476"/>
            <a:ext cx="2719732" cy="156029"/>
            <a:chOff x="5551013" y="5307930"/>
            <a:chExt cx="2376264" cy="116358"/>
          </a:xfrm>
          <a:solidFill>
            <a:srgbClr val="96DFD6"/>
          </a:solidFill>
        </p:grpSpPr>
        <p:cxnSp>
          <p:nvCxnSpPr>
            <p:cNvPr id="34"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35"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32" name="Picture 31"/>
          <p:cNvPicPr>
            <a:picLocks noChangeAspect="1"/>
          </p:cNvPicPr>
          <p:nvPr/>
        </p:nvPicPr>
        <p:blipFill>
          <a:blip r:embed="rId3" cstate="screen">
            <a:extLst>
              <a:ext uri="{BEBA8EAE-BF5A-486C-A8C5-ECC9F3942E4B}">
                <a14:imgProps xmlns:a14="http://schemas.microsoft.com/office/drawing/2010/main">
                  <a14:imgLayer r:embed="rId4">
                    <a14:imgEffect>
                      <a14:backgroundRemoval t="366" b="99452" l="4680" r="96798"/>
                    </a14:imgEffect>
                  </a14:imgLayer>
                </a14:imgProps>
              </a:ext>
              <a:ext uri="{28A0092B-C50C-407E-A947-70E740481C1C}">
                <a14:useLocalDpi xmlns:a14="http://schemas.microsoft.com/office/drawing/2010/main"/>
              </a:ext>
            </a:extLst>
          </a:blip>
          <a:stretch>
            <a:fillRect/>
          </a:stretch>
        </p:blipFill>
        <p:spPr>
          <a:xfrm>
            <a:off x="6789484" y="3824305"/>
            <a:ext cx="1040922" cy="1402425"/>
          </a:xfrm>
          <a:prstGeom prst="rect">
            <a:avLst/>
          </a:prstGeom>
        </p:spPr>
      </p:pic>
      <p:grpSp>
        <p:nvGrpSpPr>
          <p:cNvPr id="25" name="Gruppo 7">
            <a:extLst>
              <a:ext uri="{FF2B5EF4-FFF2-40B4-BE49-F238E27FC236}">
                <a16:creationId xmlns:a16="http://schemas.microsoft.com/office/drawing/2014/main" id="{D3FCAE03-61F3-084F-9B07-671CD44C618C}"/>
              </a:ext>
            </a:extLst>
          </p:cNvPr>
          <p:cNvGrpSpPr/>
          <p:nvPr/>
        </p:nvGrpSpPr>
        <p:grpSpPr>
          <a:xfrm>
            <a:off x="4862349" y="3901488"/>
            <a:ext cx="1923764" cy="175560"/>
            <a:chOff x="5306409" y="5307930"/>
            <a:chExt cx="2620868" cy="116358"/>
          </a:xfrm>
          <a:solidFill>
            <a:srgbClr val="96DFD6"/>
          </a:solidFill>
        </p:grpSpPr>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grpSp>
      <p:sp>
        <p:nvSpPr>
          <p:cNvPr id="23" name="Google Shape;638;p43">
            <a:extLst>
              <a:ext uri="{FF2B5EF4-FFF2-40B4-BE49-F238E27FC236}">
                <a16:creationId xmlns:a16="http://schemas.microsoft.com/office/drawing/2014/main" id="{F432EC35-4CE7-6D40-B598-B17B65820021}"/>
              </a:ext>
            </a:extLst>
          </p:cNvPr>
          <p:cNvSpPr txBox="1"/>
          <p:nvPr/>
        </p:nvSpPr>
        <p:spPr>
          <a:xfrm>
            <a:off x="9806650" y="1797127"/>
            <a:ext cx="2328366" cy="1102524"/>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2200" b="1" noProof="0" dirty="0">
                <a:solidFill>
                  <a:srgbClr val="96DFD6"/>
                </a:solidFill>
                <a:latin typeface="Kievit Offc Black" panose="020B0A04030101020102" pitchFamily="34" charset="77"/>
                <a:ea typeface="Century Gothic"/>
                <a:cs typeface="Century Gothic"/>
                <a:sym typeface="Century Gothic"/>
              </a:rPr>
              <a:t>Lock It Down</a:t>
            </a:r>
            <a:endParaRPr kumimoji="0" sz="2200" b="1" i="0" u="none" strike="noStrike" kern="1200" cap="none" spc="0" normalizeH="0" baseline="0" noProof="0" dirty="0">
              <a:ln>
                <a:noFill/>
              </a:ln>
              <a:solidFill>
                <a:srgbClr val="96DFD6"/>
              </a:solidFill>
              <a:effectLst/>
              <a:uLnTx/>
              <a:uFillTx/>
              <a:latin typeface="Kievit Offc Black" panose="020B0A04030101020102" pitchFamily="34" charset="77"/>
              <a:ea typeface="Century Gothic"/>
              <a:cs typeface="Century Gothic"/>
              <a:sym typeface="Century Gothic"/>
            </a:endParaRP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¼-20” locking wheel mount</a:t>
            </a:r>
          </a:p>
          <a:p>
            <a:pPr marL="171450" lvl="0" indent="-171450">
              <a:buFont typeface="Arial" panose="020B0604020202020204" pitchFamily="34" charset="0"/>
              <a:buChar char="•"/>
              <a:defRPr/>
            </a:pPr>
            <a:r>
              <a:rPr lang="en-US" sz="1150" dirty="0">
                <a:latin typeface="KievitOT-Book" panose="020B0604030101020102" pitchFamily="34" charset="0"/>
                <a:cs typeface="Arial" panose="020B0604020202020204" pitchFamily="34" charset="0"/>
              </a:rPr>
              <a:t>Push button adjustability</a:t>
            </a:r>
          </a:p>
        </p:txBody>
      </p:sp>
      <p:grpSp>
        <p:nvGrpSpPr>
          <p:cNvPr id="29" name="Gruppo 7">
            <a:extLst>
              <a:ext uri="{FF2B5EF4-FFF2-40B4-BE49-F238E27FC236}">
                <a16:creationId xmlns:a16="http://schemas.microsoft.com/office/drawing/2014/main" id="{D3FCAE03-61F3-084F-9B07-671CD44C618C}"/>
              </a:ext>
            </a:extLst>
          </p:cNvPr>
          <p:cNvGrpSpPr/>
          <p:nvPr/>
        </p:nvGrpSpPr>
        <p:grpSpPr>
          <a:xfrm>
            <a:off x="5719185" y="2606408"/>
            <a:ext cx="2565827" cy="136457"/>
            <a:chOff x="5306409" y="5307930"/>
            <a:chExt cx="2620868" cy="116358"/>
          </a:xfrm>
          <a:solidFill>
            <a:srgbClr val="96DFD6"/>
          </a:solidFill>
        </p:grpSpPr>
        <p:cxnSp>
          <p:nvCxnSpPr>
            <p:cNvPr id="3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10" name="Picture 9" descr="A picture containing yellow&#10;&#10;Description automatically generated">
            <a:extLst>
              <a:ext uri="{FF2B5EF4-FFF2-40B4-BE49-F238E27FC236}">
                <a16:creationId xmlns:a16="http://schemas.microsoft.com/office/drawing/2014/main" id="{9671FBF2-F127-DBE8-CA52-0DFD0FA24A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855053" y="5030361"/>
            <a:ext cx="1150029" cy="1150029"/>
          </a:xfrm>
          <a:prstGeom prst="rect">
            <a:avLst/>
          </a:prstGeom>
        </p:spPr>
      </p:pic>
      <p:pic>
        <p:nvPicPr>
          <p:cNvPr id="15" name="Picture 14">
            <a:extLst>
              <a:ext uri="{FF2B5EF4-FFF2-40B4-BE49-F238E27FC236}">
                <a16:creationId xmlns:a16="http://schemas.microsoft.com/office/drawing/2014/main" id="{C025E6C1-5073-62E2-D78A-C9E5CA6C0B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162885" y="4986408"/>
            <a:ext cx="1150029" cy="1150029"/>
          </a:xfrm>
          <a:prstGeom prst="rect">
            <a:avLst/>
          </a:prstGeom>
        </p:spPr>
      </p:pic>
      <p:pic>
        <p:nvPicPr>
          <p:cNvPr id="17" name="Picture 16">
            <a:extLst>
              <a:ext uri="{FF2B5EF4-FFF2-40B4-BE49-F238E27FC236}">
                <a16:creationId xmlns:a16="http://schemas.microsoft.com/office/drawing/2014/main" id="{6558B045-AB01-8C85-2386-4677A9369C5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51180" y="5014893"/>
            <a:ext cx="1150029" cy="1150029"/>
          </a:xfrm>
          <a:prstGeom prst="rect">
            <a:avLst/>
          </a:prstGeom>
        </p:spPr>
      </p:pic>
      <p:pic>
        <p:nvPicPr>
          <p:cNvPr id="20" name="Picture 19">
            <a:extLst>
              <a:ext uri="{FF2B5EF4-FFF2-40B4-BE49-F238E27FC236}">
                <a16:creationId xmlns:a16="http://schemas.microsoft.com/office/drawing/2014/main" id="{75149195-57EF-3C86-2350-87783E1D75A9}"/>
              </a:ext>
            </a:extLst>
          </p:cNvPr>
          <p:cNvPicPr>
            <a:picLocks noChangeAspect="1"/>
          </p:cNvPicPr>
          <p:nvPr/>
        </p:nvPicPr>
        <p:blipFill>
          <a:blip r:embed="rId8" cstate="screen">
            <a:extLst>
              <a:ext uri="{BEBA8EAE-BF5A-486C-A8C5-ECC9F3942E4B}">
                <a14:imgProps xmlns:a14="http://schemas.microsoft.com/office/drawing/2010/main">
                  <a14:imgLayer r:embed="rId9">
                    <a14:imgEffect>
                      <a14:backgroundRemoval t="9074" b="90926" l="5208" r="89844">
                        <a14:foregroundMark x1="22656" y1="42155" x2="22656" y2="42155"/>
                        <a14:foregroundMark x1="21354" y1="41210" x2="21354" y2="41210"/>
                        <a14:foregroundMark x1="22656" y1="42155" x2="22656" y2="42155"/>
                        <a14:foregroundMark x1="11979" y1="46503" x2="11979" y2="46503"/>
                        <a14:foregroundMark x1="27344" y1="40454" x2="27344" y2="40454"/>
                        <a14:foregroundMark x1="10677" y1="40454" x2="10677" y2="40454"/>
                        <a14:foregroundMark x1="63542" y1="9074" x2="63542" y2="9074"/>
                        <a14:foregroundMark x1="30990" y1="39130" x2="30990" y2="39130"/>
                        <a14:foregroundMark x1="28906" y1="40832" x2="28906" y2="40832"/>
                        <a14:foregroundMark x1="51042" y1="91115" x2="51042" y2="91115"/>
                        <a14:foregroundMark x1="17188" y1="44234" x2="17188" y2="44234"/>
                        <a14:foregroundMark x1="17188" y1="46692" x2="17188" y2="46692"/>
                        <a14:foregroundMark x1="5208" y1="42344" x2="5208" y2="42344"/>
                      </a14:backgroundRemoval>
                    </a14:imgEffect>
                  </a14:imgLayer>
                </a14:imgProps>
              </a:ext>
              <a:ext uri="{28A0092B-C50C-407E-A947-70E740481C1C}">
                <a14:useLocalDpi xmlns:a14="http://schemas.microsoft.com/office/drawing/2010/main"/>
              </a:ext>
            </a:extLst>
          </a:blip>
          <a:stretch>
            <a:fillRect/>
          </a:stretch>
        </p:blipFill>
        <p:spPr>
          <a:xfrm>
            <a:off x="10087054" y="3836149"/>
            <a:ext cx="469684" cy="647039"/>
          </a:xfrm>
          <a:prstGeom prst="rect">
            <a:avLst/>
          </a:prstGeom>
        </p:spPr>
      </p:pic>
      <p:grpSp>
        <p:nvGrpSpPr>
          <p:cNvPr id="11" name="Gruppo 10">
            <a:extLst>
              <a:ext uri="{FF2B5EF4-FFF2-40B4-BE49-F238E27FC236}">
                <a16:creationId xmlns:a16="http://schemas.microsoft.com/office/drawing/2014/main" id="{6071BA90-AB65-DD4A-947A-36C59E1108F8}"/>
              </a:ext>
            </a:extLst>
          </p:cNvPr>
          <p:cNvGrpSpPr/>
          <p:nvPr/>
        </p:nvGrpSpPr>
        <p:grpSpPr>
          <a:xfrm rot="10800000">
            <a:off x="10325429" y="4483188"/>
            <a:ext cx="1705567" cy="95292"/>
            <a:chOff x="5551013" y="5307930"/>
            <a:chExt cx="2376264" cy="116358"/>
          </a:xfrm>
          <a:solidFill>
            <a:srgbClr val="96DFD6"/>
          </a:solidFill>
        </p:grpSpPr>
        <p:cxnSp>
          <p:nvCxnSpPr>
            <p:cNvPr id="12" name="Google Shape;681;p43">
              <a:extLst>
                <a:ext uri="{FF2B5EF4-FFF2-40B4-BE49-F238E27FC236}">
                  <a16:creationId xmlns:a16="http://schemas.microsoft.com/office/drawing/2014/main" id="{0B293867-4921-1A43-8D44-BD1A4A2ED161}"/>
                </a:ext>
              </a:extLst>
            </p:cNvPr>
            <p:cNvCxnSpPr>
              <a:cxnSpLocks/>
            </p:cNvCxnSpPr>
            <p:nvPr userDrawn="1"/>
          </p:nvCxnSpPr>
          <p:spPr>
            <a:xfrm rot="10800000" flipH="1">
              <a:off x="5551013" y="5366110"/>
              <a:ext cx="2376264" cy="0"/>
            </a:xfrm>
            <a:prstGeom prst="straightConnector1">
              <a:avLst/>
            </a:prstGeom>
            <a:grpFill/>
            <a:ln w="38100" cap="rnd" cmpd="sng">
              <a:solidFill>
                <a:srgbClr val="96DFD6"/>
              </a:solidFill>
              <a:prstDash val="solid"/>
              <a:round/>
              <a:headEnd type="none" w="med" len="med"/>
              <a:tailEnd type="none" w="med" len="med"/>
            </a:ln>
          </p:spPr>
        </p:cxnSp>
        <p:sp>
          <p:nvSpPr>
            <p:cNvPr id="13" name="Google Shape;682;p43">
              <a:extLst>
                <a:ext uri="{FF2B5EF4-FFF2-40B4-BE49-F238E27FC236}">
                  <a16:creationId xmlns:a16="http://schemas.microsoft.com/office/drawing/2014/main" id="{79871E51-C32D-5E45-A22B-A135FA8A0D0D}"/>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815802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564285" y="3501008"/>
            <a:ext cx="3005082" cy="3005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4113568" cy="1446550"/>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Family </a:t>
            </a:r>
            <a:r>
              <a:rPr lang="it-IT" sz="3200" spc="-150" dirty="0">
                <a:solidFill>
                  <a:srgbClr val="96DFD6"/>
                </a:solidFill>
                <a:latin typeface="Kievit Offc Black" panose="020B0A04030101020102" pitchFamily="34" charset="77"/>
              </a:rPr>
              <a:t>: Positioning</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a:p>
            <a:pPr lvl="0">
              <a:defRPr/>
            </a:pPr>
            <a:endParaRPr lang="it-IT" sz="1600" dirty="0">
              <a:solidFill>
                <a:schemeClr val="bg1"/>
              </a:solidFill>
              <a:latin typeface="Kievit Offc Black" panose="020B0A04030101020102" pitchFamily="34" charset="77"/>
              <a:ea typeface="Century Gothic"/>
              <a:cs typeface="Century Gothic"/>
            </a:endParaRPr>
          </a:p>
          <a:p>
            <a:endParaRPr lang="it-IT" sz="1200" spc="-150" dirty="0">
              <a:solidFill>
                <a:schemeClr val="bg1"/>
              </a:solidFill>
              <a:effectLst/>
              <a:latin typeface="Kievit Offc Black" panose="020B0A04030101020102" pitchFamily="34" charset="77"/>
            </a:endParaRPr>
          </a:p>
        </p:txBody>
      </p:sp>
      <p:sp>
        <p:nvSpPr>
          <p:cNvPr id="31" name="Oval 30"/>
          <p:cNvSpPr/>
          <p:nvPr/>
        </p:nvSpPr>
        <p:spPr>
          <a:xfrm>
            <a:off x="8457373" y="3501008"/>
            <a:ext cx="3005082" cy="3005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510829" y="3501008"/>
            <a:ext cx="3005082" cy="300508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grpSp>
        <p:nvGrpSpPr>
          <p:cNvPr id="32" name="Gruppo 7">
            <a:extLst>
              <a:ext uri="{FF2B5EF4-FFF2-40B4-BE49-F238E27FC236}">
                <a16:creationId xmlns:a16="http://schemas.microsoft.com/office/drawing/2014/main" id="{D3FCAE03-61F3-084F-9B07-671CD44C618C}"/>
              </a:ext>
            </a:extLst>
          </p:cNvPr>
          <p:cNvGrpSpPr/>
          <p:nvPr/>
        </p:nvGrpSpPr>
        <p:grpSpPr>
          <a:xfrm>
            <a:off x="695400" y="1188411"/>
            <a:ext cx="2620868" cy="116358"/>
            <a:chOff x="5306409" y="5307930"/>
            <a:chExt cx="2620868" cy="116358"/>
          </a:xfrm>
          <a:solidFill>
            <a:srgbClr val="96DFD6"/>
          </a:solidFill>
        </p:grpSpPr>
        <p:cxnSp>
          <p:nvCxnSpPr>
            <p:cNvPr id="3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3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 name="Google Shape;638;p43">
            <a:extLst>
              <a:ext uri="{FF2B5EF4-FFF2-40B4-BE49-F238E27FC236}">
                <a16:creationId xmlns:a16="http://schemas.microsoft.com/office/drawing/2014/main" id="{20C0FA19-1D3E-7943-B0A8-EF7AB7489651}"/>
              </a:ext>
            </a:extLst>
          </p:cNvPr>
          <p:cNvSpPr txBox="1"/>
          <p:nvPr/>
        </p:nvSpPr>
        <p:spPr>
          <a:xfrm>
            <a:off x="560542" y="1211418"/>
            <a:ext cx="11080074" cy="1979361"/>
          </a:xfrm>
          <a:prstGeom prst="rect">
            <a:avLst/>
          </a:prstGeom>
          <a:noFill/>
          <a:ln>
            <a:noFill/>
          </a:ln>
        </p:spPr>
        <p:txBody>
          <a:bodyPr spcFirstLastPara="1" wrap="square" lIns="91425" tIns="91425" rIns="91425" bIns="91425" anchor="t" anchorCtr="0">
            <a:noAutofit/>
          </a:bodyPr>
          <a:lstStyle/>
          <a:p>
            <a:pPr lvl="0"/>
            <a:r>
              <a:rPr lang="en-US" sz="2200" b="1" dirty="0">
                <a:solidFill>
                  <a:srgbClr val="96DFD6"/>
                </a:solidFill>
                <a:latin typeface="Kievit Offc Black" panose="020B0A04030101020102" pitchFamily="34" charset="77"/>
                <a:ea typeface="Century Gothic"/>
                <a:cs typeface="Century Gothic"/>
                <a:sym typeface="Century Gothic"/>
              </a:rPr>
              <a:t>Twice the Fun</a:t>
            </a:r>
          </a:p>
          <a:p>
            <a:r>
              <a:rPr lang="en-US" sz="1200" dirty="0" err="1">
                <a:solidFill>
                  <a:schemeClr val="bg1"/>
                </a:solidFill>
                <a:latin typeface="KievitOT-Book" panose="020B0604030101020102" pitchFamily="34" charset="0"/>
                <a:cs typeface="Arial" panose="020B0604020202020204" pitchFamily="34" charset="0"/>
              </a:rPr>
              <a:t>HandyPod</a:t>
            </a:r>
            <a:r>
              <a:rPr lang="en-US" sz="1200" dirty="0">
                <a:solidFill>
                  <a:schemeClr val="bg1"/>
                </a:solidFill>
                <a:latin typeface="KievitOT-Book" panose="020B0604030101020102" pitchFamily="34" charset="0"/>
                <a:cs typeface="Arial" panose="020B0604020202020204" pitchFamily="34" charset="0"/>
              </a:rPr>
              <a:t> 2 is a dual function mini tripod and hand grip for content creators looking for a lightweight, portable, and easy-to-use support system. You can use </a:t>
            </a:r>
            <a:r>
              <a:rPr lang="en-US" sz="1200" dirty="0" err="1">
                <a:solidFill>
                  <a:schemeClr val="bg1"/>
                </a:solidFill>
                <a:latin typeface="KievitOT-Book" panose="020B0604030101020102" pitchFamily="34" charset="0"/>
                <a:cs typeface="Arial" panose="020B0604020202020204" pitchFamily="34" charset="0"/>
              </a:rPr>
              <a:t>HandyPod</a:t>
            </a:r>
            <a:r>
              <a:rPr lang="en-US" sz="1200" dirty="0">
                <a:solidFill>
                  <a:schemeClr val="bg1"/>
                </a:solidFill>
                <a:latin typeface="KievitOT-Book" panose="020B0604030101020102" pitchFamily="34" charset="0"/>
                <a:cs typeface="Arial" panose="020B0604020202020204" pitchFamily="34" charset="0"/>
              </a:rPr>
              <a:t> 2 with point and shoot, mirrorless, microphone and other digital devices weighing up to 1 kg / 2.2 lbs.</a:t>
            </a:r>
            <a:endParaRPr lang="en-GB" sz="1200" dirty="0">
              <a:solidFill>
                <a:schemeClr val="bg1"/>
              </a:solidFill>
              <a:latin typeface="KievitOT-Book" panose="020B0604030101020102" pitchFamily="34" charset="0"/>
              <a:cs typeface="Arial" panose="020B0604020202020204" pitchFamily="34" charset="0"/>
            </a:endParaRPr>
          </a:p>
          <a:p>
            <a:endParaRPr lang="en-US" sz="1200" dirty="0">
              <a:solidFill>
                <a:schemeClr val="bg1"/>
              </a:solidFill>
              <a:latin typeface="KievitOT-Book" panose="020B0604030101020102" pitchFamily="34" charset="0"/>
              <a:cs typeface="Arial" panose="020B0604020202020204" pitchFamily="34" charset="0"/>
            </a:endParaRPr>
          </a:p>
          <a:p>
            <a:r>
              <a:rPr lang="en-US" sz="1200" dirty="0">
                <a:solidFill>
                  <a:schemeClr val="bg1"/>
                </a:solidFill>
                <a:latin typeface="KievitOT-Book" panose="020B0604030101020102" pitchFamily="34" charset="0"/>
                <a:cs typeface="Arial" panose="020B0604020202020204" pitchFamily="34" charset="0"/>
              </a:rPr>
              <a:t>With various colors to choose from, the </a:t>
            </a:r>
            <a:r>
              <a:rPr lang="en-US" sz="1200" dirty="0" err="1">
                <a:solidFill>
                  <a:schemeClr val="bg1"/>
                </a:solidFill>
                <a:latin typeface="KievitOT-Book" panose="020B0604030101020102" pitchFamily="34" charset="0"/>
                <a:cs typeface="Arial" panose="020B0604020202020204" pitchFamily="34" charset="0"/>
              </a:rPr>
              <a:t>HandyPod</a:t>
            </a:r>
            <a:r>
              <a:rPr lang="en-US" sz="1200" dirty="0">
                <a:solidFill>
                  <a:schemeClr val="bg1"/>
                </a:solidFill>
                <a:latin typeface="KievitOT-Book" panose="020B0604030101020102" pitchFamily="34" charset="0"/>
                <a:cs typeface="Arial" panose="020B0604020202020204" pitchFamily="34" charset="0"/>
              </a:rPr>
              <a:t> 2 Kit comes with push button ballhead and included </a:t>
            </a:r>
            <a:r>
              <a:rPr lang="en-US" sz="1200" dirty="0" err="1">
                <a:solidFill>
                  <a:schemeClr val="bg1"/>
                </a:solidFill>
                <a:latin typeface="KievitOT-Book" panose="020B0604030101020102" pitchFamily="34" charset="0"/>
                <a:cs typeface="Arial" panose="020B0604020202020204" pitchFamily="34" charset="0"/>
              </a:rPr>
              <a:t>GripTight</a:t>
            </a:r>
            <a:r>
              <a:rPr lang="en-US" sz="1200" dirty="0">
                <a:solidFill>
                  <a:schemeClr val="bg1"/>
                </a:solidFill>
                <a:latin typeface="KievitOT-Book" panose="020B0604030101020102" pitchFamily="34" charset="0"/>
                <a:cs typeface="Arial" panose="020B0604020202020204" pitchFamily="34" charset="0"/>
              </a:rPr>
              <a:t> 360 phone mount and pin joint mount to attach various devices. </a:t>
            </a:r>
            <a:r>
              <a:rPr lang="en-US" sz="1200" dirty="0" err="1">
                <a:solidFill>
                  <a:schemeClr val="bg1"/>
                </a:solidFill>
                <a:latin typeface="KievitOT-Book" panose="020B0604030101020102" pitchFamily="34" charset="0"/>
                <a:cs typeface="Arial" panose="020B0604020202020204" pitchFamily="34" charset="0"/>
              </a:rPr>
              <a:t>GripTight</a:t>
            </a:r>
            <a:r>
              <a:rPr lang="en-US" sz="1200" dirty="0">
                <a:solidFill>
                  <a:schemeClr val="bg1"/>
                </a:solidFill>
                <a:latin typeface="KievitOT-Book" panose="020B0604030101020102" pitchFamily="34" charset="0"/>
                <a:cs typeface="Arial" panose="020B0604020202020204" pitchFamily="34" charset="0"/>
              </a:rPr>
              <a:t> 360 allows </a:t>
            </a:r>
            <a:r>
              <a:rPr lang="en-US" sz="1200" dirty="0">
                <a:solidFill>
                  <a:schemeClr val="bg1"/>
                </a:solidFill>
                <a:latin typeface="KievitOT-Book" panose="020B0604030101020102"/>
                <a:cs typeface="Arial" panose="020B0604020202020204" pitchFamily="34" charset="0"/>
              </a:rPr>
              <a:t>for a full rotation of 360</a:t>
            </a:r>
            <a:r>
              <a:rPr lang="en-US" altLang="ja-JP" sz="1200" dirty="0">
                <a:solidFill>
                  <a:schemeClr val="bg1"/>
                </a:solidFill>
                <a:latin typeface="KievitOT-Book" panose="020B0604030101020102"/>
                <a:cs typeface="Arial" panose="020B0604020202020204" pitchFamily="34" charset="0"/>
              </a:rPr>
              <a:t>°</a:t>
            </a:r>
            <a:r>
              <a:rPr lang="en-US" sz="1200" b="0" i="0" dirty="0">
                <a:solidFill>
                  <a:schemeClr val="bg1"/>
                </a:solidFill>
                <a:effectLst/>
                <a:latin typeface="KievitOT-Book" panose="020B0604030101020102"/>
              </a:rPr>
              <a:t>, swapping between vertical stories and horizontal pics has never been so simple. We also added cold shoe attachment points on each end of the mount, so adding lights and mics is now an option for every level of creator.</a:t>
            </a:r>
            <a:r>
              <a:rPr lang="en-US" sz="1200" b="0" i="0" dirty="0">
                <a:solidFill>
                  <a:schemeClr val="bg1"/>
                </a:solidFill>
                <a:effectLst/>
                <a:latin typeface="KievitOT-Book" panose="020B0604030101020102" pitchFamily="34" charset="0"/>
                <a:cs typeface="Arial" panose="020B0604020202020204" pitchFamily="34" charset="0"/>
              </a:rPr>
              <a:t> The also included Pin Joint Mount allows you to attach action camera with ease.</a:t>
            </a:r>
            <a:endParaRPr lang="en-US" sz="1200" dirty="0">
              <a:solidFill>
                <a:schemeClr val="bg1"/>
              </a:solidFill>
              <a:latin typeface="KievitOT-Book" panose="020B0604030101020102"/>
              <a:cs typeface="Arial" panose="020B0604020202020204" pitchFamily="34" charset="0"/>
            </a:endParaRPr>
          </a:p>
        </p:txBody>
      </p:sp>
      <p:pic>
        <p:nvPicPr>
          <p:cNvPr id="4" name="Picture 3" descr="A picture containing projector&#10;&#10;Description automatically generated">
            <a:extLst>
              <a:ext uri="{FF2B5EF4-FFF2-40B4-BE49-F238E27FC236}">
                <a16:creationId xmlns:a16="http://schemas.microsoft.com/office/drawing/2014/main" id="{F479D9B3-B40B-1767-9901-56F20193083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1956" y="3610694"/>
            <a:ext cx="2719633" cy="2719633"/>
          </a:xfrm>
          <a:prstGeom prst="rect">
            <a:avLst/>
          </a:prstGeom>
        </p:spPr>
      </p:pic>
      <p:pic>
        <p:nvPicPr>
          <p:cNvPr id="10" name="Picture 9" descr="A hand holding a camera&#10;&#10;Description automatically generated">
            <a:extLst>
              <a:ext uri="{FF2B5EF4-FFF2-40B4-BE49-F238E27FC236}">
                <a16:creationId xmlns:a16="http://schemas.microsoft.com/office/drawing/2014/main" id="{9E2426DC-12A6-6881-088A-019F07BA26B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7780" y="3391382"/>
            <a:ext cx="3039348" cy="3039348"/>
          </a:xfrm>
          <a:prstGeom prst="rect">
            <a:avLst/>
          </a:prstGeom>
        </p:spPr>
      </p:pic>
      <p:pic>
        <p:nvPicPr>
          <p:cNvPr id="12" name="Picture 11" descr="A picture containing text, tripod&#10;&#10;Description automatically generated">
            <a:extLst>
              <a:ext uri="{FF2B5EF4-FFF2-40B4-BE49-F238E27FC236}">
                <a16:creationId xmlns:a16="http://schemas.microsoft.com/office/drawing/2014/main" id="{F987E355-5713-B6DB-B629-2C0D921E4B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243662" y="3528584"/>
            <a:ext cx="3121458" cy="3121458"/>
          </a:xfrm>
          <a:prstGeom prst="rect">
            <a:avLst/>
          </a:prstGeom>
        </p:spPr>
      </p:pic>
    </p:spTree>
    <p:extLst>
      <p:ext uri="{BB962C8B-B14F-4D97-AF65-F5344CB8AC3E}">
        <p14:creationId xmlns:p14="http://schemas.microsoft.com/office/powerpoint/2010/main" val="403860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 </a:t>
            </a:r>
            <a:r>
              <a:rPr lang="en-US" altLang="ja-JP" sz="3200" spc="-150" dirty="0">
                <a:solidFill>
                  <a:srgbClr val="96DFD6"/>
                </a:solidFill>
                <a:latin typeface="Kievit Offc Black" panose="020B0A04030101020102" pitchFamily="34" charset="77"/>
              </a:rPr>
              <a:t>2</a:t>
            </a:r>
            <a:r>
              <a:rPr lang="ja-JP" altLang="en-US" sz="3200" spc="-150" dirty="0">
                <a:solidFill>
                  <a:srgbClr val="96DFD6"/>
                </a:solidFill>
                <a:latin typeface="Kievit Offc Black" panose="020B0A04030101020102" pitchFamily="34" charset="77"/>
              </a:rPr>
              <a:t> </a:t>
            </a:r>
            <a:r>
              <a:rPr lang="it-IT" sz="3200" spc="-150" dirty="0">
                <a:solidFill>
                  <a:srgbClr val="96DFD6"/>
                </a:solidFill>
                <a:latin typeface="Kievit Offc Black" panose="020B0A04030101020102" pitchFamily="34" charset="77"/>
              </a:rPr>
              <a:t>: Target</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36707" y="1196752"/>
            <a:ext cx="2724332"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a:solidFill>
                  <a:srgbClr val="96DFD6"/>
                </a:solidFill>
                <a:latin typeface="Kievit Offc Black" panose="020B0A04030101020102" pitchFamily="34" charset="77"/>
                <a:ea typeface="Century Gothic"/>
                <a:cs typeface="Century Gothic"/>
                <a:sym typeface="Century Gothic"/>
              </a:rPr>
              <a:t>Consumer</a:t>
            </a:r>
            <a:r>
              <a:rPr lang="en-US" sz="2200" b="1">
                <a:solidFill>
                  <a:srgbClr val="FFFF00"/>
                </a:solidFill>
                <a:latin typeface="Kievit Offc Black" panose="020B0A04030101020102" pitchFamily="34" charset="77"/>
                <a:ea typeface="Century Gothic"/>
                <a:cs typeface="Century Gothic"/>
                <a:sym typeface="Century Gothic"/>
              </a:rPr>
              <a:t>   </a:t>
            </a:r>
            <a:endParaRPr sz="2200" b="1">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2400" y="1164178"/>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29" name="Oval 28"/>
          <p:cNvSpPr/>
          <p:nvPr/>
        </p:nvSpPr>
        <p:spPr>
          <a:xfrm>
            <a:off x="632173" y="1686944"/>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3261038" y="1660136"/>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156822" y="1660137"/>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156822" y="4439535"/>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261038" y="4439534"/>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8995436" y="4439533"/>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8994580" y="1660138"/>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551384" y="4439535"/>
            <a:ext cx="2209672" cy="22298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Google Shape;638;p43">
            <a:extLst>
              <a:ext uri="{FF2B5EF4-FFF2-40B4-BE49-F238E27FC236}">
                <a16:creationId xmlns:a16="http://schemas.microsoft.com/office/drawing/2014/main" id="{20C0FA19-1D3E-7943-B0A8-EF7AB7489651}"/>
              </a:ext>
            </a:extLst>
          </p:cNvPr>
          <p:cNvSpPr txBox="1"/>
          <p:nvPr/>
        </p:nvSpPr>
        <p:spPr>
          <a:xfrm>
            <a:off x="551384" y="3933056"/>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a:solidFill>
                  <a:srgbClr val="96DFD6"/>
                </a:solidFill>
                <a:latin typeface="Kievit Offc Black" panose="020B0A04030101020102" pitchFamily="34" charset="77"/>
                <a:ea typeface="Century Gothic"/>
                <a:cs typeface="Century Gothic"/>
                <a:sym typeface="Century Gothic"/>
              </a:rPr>
              <a:t>Hardware</a:t>
            </a:r>
            <a:endParaRPr sz="2200" b="1">
              <a:solidFill>
                <a:srgbClr val="96DFD6"/>
              </a:solidFill>
              <a:latin typeface="Kievit Offc Black" panose="020B0A04030101020102" pitchFamily="34" charset="77"/>
              <a:ea typeface="Century Gothic"/>
              <a:cs typeface="Century Gothic"/>
              <a:sym typeface="Century Gothic"/>
            </a:endParaRPr>
          </a:p>
        </p:txBody>
      </p:sp>
      <p:grpSp>
        <p:nvGrpSpPr>
          <p:cNvPr id="45" name="Gruppo 7">
            <a:extLst>
              <a:ext uri="{FF2B5EF4-FFF2-40B4-BE49-F238E27FC236}">
                <a16:creationId xmlns:a16="http://schemas.microsoft.com/office/drawing/2014/main" id="{D3FCAE03-61F3-084F-9B07-671CD44C618C}"/>
              </a:ext>
            </a:extLst>
          </p:cNvPr>
          <p:cNvGrpSpPr/>
          <p:nvPr/>
        </p:nvGrpSpPr>
        <p:grpSpPr>
          <a:xfrm>
            <a:off x="687077" y="3906547"/>
            <a:ext cx="2620868" cy="116358"/>
            <a:chOff x="5306409" y="5307930"/>
            <a:chExt cx="2620868" cy="116358"/>
          </a:xfrm>
          <a:solidFill>
            <a:srgbClr val="96DFD6"/>
          </a:solidFill>
        </p:grpSpPr>
        <p:cxnSp>
          <p:nvCxnSpPr>
            <p:cNvPr id="4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4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 name="Rettangolo 17">
            <a:extLst>
              <a:ext uri="{FF2B5EF4-FFF2-40B4-BE49-F238E27FC236}">
                <a16:creationId xmlns:a16="http://schemas.microsoft.com/office/drawing/2014/main" id="{952769E6-A92F-5547-8418-F2DC5B0964B6}"/>
              </a:ext>
            </a:extLst>
          </p:cNvPr>
          <p:cNvSpPr/>
          <p:nvPr/>
        </p:nvSpPr>
        <p:spPr>
          <a:xfrm>
            <a:off x="2367617" y="4364346"/>
            <a:ext cx="1319274" cy="615553"/>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Compact Mirrorless</a:t>
            </a:r>
          </a:p>
          <a:p>
            <a:pPr algn="ctr"/>
            <a:r>
              <a:rPr lang="en-US" sz="1000" dirty="0">
                <a:solidFill>
                  <a:schemeClr val="bg1"/>
                </a:solidFill>
                <a:latin typeface="KievitOT-Book" panose="020B0604030101020102" pitchFamily="34" charset="0"/>
                <a:cs typeface="Arial" panose="020B0604020202020204" pitchFamily="34" charset="0"/>
              </a:rPr>
              <a:t>Consumer Level</a:t>
            </a:r>
            <a:endParaRPr lang="en-US" sz="1000" dirty="0">
              <a:solidFill>
                <a:schemeClr val="bg1"/>
              </a:solidFill>
              <a:cs typeface="Arial"/>
            </a:endParaRPr>
          </a:p>
        </p:txBody>
      </p:sp>
      <p:sp>
        <p:nvSpPr>
          <p:cNvPr id="52" name="Rettangolo 17">
            <a:extLst>
              <a:ext uri="{FF2B5EF4-FFF2-40B4-BE49-F238E27FC236}">
                <a16:creationId xmlns:a16="http://schemas.microsoft.com/office/drawing/2014/main" id="{952769E6-A92F-5547-8418-F2DC5B0964B6}"/>
              </a:ext>
            </a:extLst>
          </p:cNvPr>
          <p:cNvSpPr/>
          <p:nvPr/>
        </p:nvSpPr>
        <p:spPr>
          <a:xfrm>
            <a:off x="5116546" y="4341700"/>
            <a:ext cx="1319274"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Bridge Cameras</a:t>
            </a:r>
          </a:p>
          <a:p>
            <a:pPr algn="ctr"/>
            <a:r>
              <a:rPr lang="en-US" sz="1200" dirty="0">
                <a:solidFill>
                  <a:schemeClr val="bg1"/>
                </a:solidFill>
                <a:latin typeface="KievitOT-Book" panose="020B0604030101020102" pitchFamily="34" charset="0"/>
                <a:cs typeface="Arial" panose="020B0604020202020204" pitchFamily="34" charset="0"/>
              </a:rPr>
              <a:t>Value Driven</a:t>
            </a:r>
            <a:endParaRPr lang="en-US" sz="1200" dirty="0">
              <a:solidFill>
                <a:schemeClr val="bg1"/>
              </a:solidFill>
              <a:cs typeface="Arial"/>
            </a:endParaRPr>
          </a:p>
        </p:txBody>
      </p:sp>
      <p:sp>
        <p:nvSpPr>
          <p:cNvPr id="53" name="Rettangolo 17">
            <a:extLst>
              <a:ext uri="{FF2B5EF4-FFF2-40B4-BE49-F238E27FC236}">
                <a16:creationId xmlns:a16="http://schemas.microsoft.com/office/drawing/2014/main" id="{952769E6-A92F-5547-8418-F2DC5B0964B6}"/>
              </a:ext>
            </a:extLst>
          </p:cNvPr>
          <p:cNvSpPr/>
          <p:nvPr/>
        </p:nvSpPr>
        <p:spPr>
          <a:xfrm>
            <a:off x="8067947" y="4325937"/>
            <a:ext cx="1319274"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Mobile Phone</a:t>
            </a:r>
          </a:p>
          <a:p>
            <a:pPr algn="ctr"/>
            <a:r>
              <a:rPr lang="en-US" sz="1200" dirty="0">
                <a:solidFill>
                  <a:schemeClr val="bg1"/>
                </a:solidFill>
                <a:latin typeface="KievitOT-Book" panose="020B0604030101020102" pitchFamily="34" charset="0"/>
                <a:cs typeface="Arial" panose="020B0604020202020204" pitchFamily="34" charset="0"/>
              </a:rPr>
              <a:t>All levels</a:t>
            </a:r>
            <a:endParaRPr lang="en-US" sz="1200" dirty="0">
              <a:solidFill>
                <a:schemeClr val="bg1"/>
              </a:solidFill>
              <a:cs typeface="Arial"/>
            </a:endParaRPr>
          </a:p>
        </p:txBody>
      </p:sp>
      <p:sp>
        <p:nvSpPr>
          <p:cNvPr id="54" name="Rettangolo 17">
            <a:extLst>
              <a:ext uri="{FF2B5EF4-FFF2-40B4-BE49-F238E27FC236}">
                <a16:creationId xmlns:a16="http://schemas.microsoft.com/office/drawing/2014/main" id="{952769E6-A92F-5547-8418-F2DC5B0964B6}"/>
              </a:ext>
            </a:extLst>
          </p:cNvPr>
          <p:cNvSpPr/>
          <p:nvPr/>
        </p:nvSpPr>
        <p:spPr>
          <a:xfrm>
            <a:off x="2390621" y="1417060"/>
            <a:ext cx="1319274"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Vloggers</a:t>
            </a:r>
          </a:p>
          <a:p>
            <a:pPr algn="ctr"/>
            <a:r>
              <a:rPr lang="en-US" sz="1200" dirty="0">
                <a:solidFill>
                  <a:schemeClr val="bg1"/>
                </a:solidFill>
                <a:latin typeface="KievitOT-Book" panose="020B0604030101020102" pitchFamily="34" charset="0"/>
                <a:cs typeface="Arial" panose="020B0604020202020204" pitchFamily="34" charset="0"/>
              </a:rPr>
              <a:t>Entry Level</a:t>
            </a:r>
          </a:p>
        </p:txBody>
      </p:sp>
      <p:sp>
        <p:nvSpPr>
          <p:cNvPr id="55" name="Rettangolo 17">
            <a:extLst>
              <a:ext uri="{FF2B5EF4-FFF2-40B4-BE49-F238E27FC236}">
                <a16:creationId xmlns:a16="http://schemas.microsoft.com/office/drawing/2014/main" id="{952769E6-A92F-5547-8418-F2DC5B0964B6}"/>
              </a:ext>
            </a:extLst>
          </p:cNvPr>
          <p:cNvSpPr/>
          <p:nvPr/>
        </p:nvSpPr>
        <p:spPr>
          <a:xfrm>
            <a:off x="7930515" y="1412776"/>
            <a:ext cx="1549861"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Smart Creator</a:t>
            </a:r>
          </a:p>
          <a:p>
            <a:pPr algn="ctr"/>
            <a:r>
              <a:rPr lang="en-US" sz="1200" dirty="0">
                <a:solidFill>
                  <a:schemeClr val="bg1"/>
                </a:solidFill>
                <a:latin typeface="KievitOT-Book" panose="020B0604030101020102" pitchFamily="34" charset="0"/>
                <a:cs typeface="Arial" panose="020B0604020202020204" pitchFamily="34" charset="0"/>
              </a:rPr>
              <a:t>Mobile Phone Driven</a:t>
            </a:r>
          </a:p>
        </p:txBody>
      </p:sp>
      <p:sp>
        <p:nvSpPr>
          <p:cNvPr id="56" name="Rettangolo 17">
            <a:extLst>
              <a:ext uri="{FF2B5EF4-FFF2-40B4-BE49-F238E27FC236}">
                <a16:creationId xmlns:a16="http://schemas.microsoft.com/office/drawing/2014/main" id="{952769E6-A92F-5547-8418-F2DC5B0964B6}"/>
              </a:ext>
            </a:extLst>
          </p:cNvPr>
          <p:cNvSpPr/>
          <p:nvPr/>
        </p:nvSpPr>
        <p:spPr>
          <a:xfrm>
            <a:off x="5015416" y="1446142"/>
            <a:ext cx="1609577" cy="461665"/>
          </a:xfrm>
          <a:prstGeom prst="rect">
            <a:avLst/>
          </a:prstGeom>
        </p:spPr>
        <p:txBody>
          <a:bodyPr wrap="square">
            <a:spAutoFit/>
          </a:bodyPr>
          <a:lstStyle/>
          <a:p>
            <a:pPr algn="ctr"/>
            <a:r>
              <a:rPr lang="en-US" sz="1200" b="1" dirty="0">
                <a:solidFill>
                  <a:schemeClr val="bg1"/>
                </a:solidFill>
                <a:latin typeface="KievitOT-Book" panose="020B0604030101020102" pitchFamily="34" charset="0"/>
                <a:cs typeface="Arial" panose="020B0604020202020204" pitchFamily="34" charset="0"/>
              </a:rPr>
              <a:t>Travel Photography</a:t>
            </a:r>
          </a:p>
          <a:p>
            <a:pPr algn="ctr"/>
            <a:r>
              <a:rPr lang="en-US" sz="1200" dirty="0">
                <a:solidFill>
                  <a:schemeClr val="bg1"/>
                </a:solidFill>
                <a:latin typeface="KievitOT-Book" panose="020B0604030101020102" pitchFamily="34" charset="0"/>
                <a:cs typeface="Arial" panose="020B0604020202020204" pitchFamily="34" charset="0"/>
              </a:rPr>
              <a:t>Capturing Memories</a:t>
            </a:r>
          </a:p>
        </p:txBody>
      </p:sp>
      <p:pic>
        <p:nvPicPr>
          <p:cNvPr id="2" name="Picture 1"/>
          <p:cNvPicPr>
            <a:picLocks noChangeAspect="1"/>
          </p:cNvPicPr>
          <p:nvPr/>
        </p:nvPicPr>
        <p:blipFill>
          <a:blip r:embed="rId2" cstate="screen">
            <a:extLst>
              <a:ext uri="{BEBA8EAE-BF5A-486C-A8C5-ECC9F3942E4B}">
                <a14:imgProps xmlns:a14="http://schemas.microsoft.com/office/drawing/2010/main">
                  <a14:imgLayer r:embed="rId3">
                    <a14:imgEffect>
                      <a14:backgroundRemoval t="9982" b="98336" l="1368" r="94872"/>
                    </a14:imgEffect>
                  </a14:imgLayer>
                </a14:imgProps>
              </a:ext>
              <a:ext uri="{28A0092B-C50C-407E-A947-70E740481C1C}">
                <a14:useLocalDpi xmlns:a14="http://schemas.microsoft.com/office/drawing/2010/main"/>
              </a:ext>
            </a:extLst>
          </a:blip>
          <a:stretch>
            <a:fillRect/>
          </a:stretch>
        </p:blipFill>
        <p:spPr>
          <a:xfrm>
            <a:off x="3488872" y="4699684"/>
            <a:ext cx="1794550" cy="1659575"/>
          </a:xfrm>
          <a:prstGeom prst="rect">
            <a:avLst/>
          </a:prstGeom>
        </p:spPr>
      </p:pic>
      <p:pic>
        <p:nvPicPr>
          <p:cNvPr id="4" name="Picture 3"/>
          <p:cNvPicPr>
            <a:picLocks noChangeAspect="1"/>
          </p:cNvPicPr>
          <p:nvPr/>
        </p:nvPicPr>
        <p:blipFill>
          <a:blip r:embed="rId4" cstate="screen">
            <a:extLst>
              <a:ext uri="{BEBA8EAE-BF5A-486C-A8C5-ECC9F3942E4B}">
                <a14:imgProps xmlns:a14="http://schemas.microsoft.com/office/drawing/2010/main">
                  <a14:imgLayer r:embed="rId5">
                    <a14:imgEffect>
                      <a14:backgroundRemoval t="5044" b="100000" l="1932" r="98229">
                        <a14:foregroundMark x1="5797" y1="23246" x2="5797" y2="29386"/>
                        <a14:foregroundMark x1="7246" y1="22149" x2="7407" y2="27193"/>
                        <a14:foregroundMark x1="7246" y1="23904" x2="5153" y2="26316"/>
                        <a14:foregroundMark x1="4831" y1="23465" x2="4187" y2="25439"/>
                        <a14:foregroundMark x1="4992" y1="28509" x2="9662" y2="27851"/>
                        <a14:foregroundMark x1="91465" y1="25877" x2="96296" y2="26096"/>
                        <a14:foregroundMark x1="96457" y1="25219" x2="96135" y2="32675"/>
                        <a14:foregroundMark x1="95974" y1="33114" x2="92593" y2="33553"/>
                      </a14:backgroundRemoval>
                    </a14:imgEffect>
                  </a14:imgLayer>
                </a14:imgProps>
              </a:ext>
              <a:ext uri="{28A0092B-C50C-407E-A947-70E740481C1C}">
                <a14:useLocalDpi xmlns:a14="http://schemas.microsoft.com/office/drawing/2010/main"/>
              </a:ext>
            </a:extLst>
          </a:blip>
          <a:stretch>
            <a:fillRect/>
          </a:stretch>
        </p:blipFill>
        <p:spPr>
          <a:xfrm>
            <a:off x="929258" y="4955083"/>
            <a:ext cx="1632471" cy="1198723"/>
          </a:xfrm>
          <a:prstGeom prst="rect">
            <a:avLst/>
          </a:prstGeom>
        </p:spPr>
      </p:pic>
      <p:pic>
        <p:nvPicPr>
          <p:cNvPr id="5" name="Picture 4"/>
          <p:cNvPicPr>
            <a:picLocks noChangeAspect="1"/>
          </p:cNvPicPr>
          <p:nvPr/>
        </p:nvPicPr>
        <p:blipFill>
          <a:blip r:embed="rId6" cstate="screen">
            <a:extLst>
              <a:ext uri="{BEBA8EAE-BF5A-486C-A8C5-ECC9F3942E4B}">
                <a14:imgProps xmlns:a14="http://schemas.microsoft.com/office/drawing/2010/main">
                  <a14:imgLayer r:embed="rId7">
                    <a14:imgEffect>
                      <a14:backgroundRemoval t="935" b="98364" l="3657" r="95921"/>
                    </a14:imgEffect>
                  </a14:imgLayer>
                </a14:imgProps>
              </a:ext>
              <a:ext uri="{28A0092B-C50C-407E-A947-70E740481C1C}">
                <a14:useLocalDpi xmlns:a14="http://schemas.microsoft.com/office/drawing/2010/main"/>
              </a:ext>
            </a:extLst>
          </a:blip>
          <a:stretch>
            <a:fillRect/>
          </a:stretch>
        </p:blipFill>
        <p:spPr>
          <a:xfrm>
            <a:off x="6624993" y="4722664"/>
            <a:ext cx="1381765" cy="1663559"/>
          </a:xfrm>
          <a:prstGeom prst="rect">
            <a:avLst/>
          </a:prstGeom>
        </p:spPr>
      </p:pic>
      <p:pic>
        <p:nvPicPr>
          <p:cNvPr id="6" name="Picture 5"/>
          <p:cNvPicPr>
            <a:picLocks noChangeAspect="1"/>
          </p:cNvPicPr>
          <p:nvPr/>
        </p:nvPicPr>
        <p:blipFill>
          <a:blip r:embed="rId8" cstate="screen">
            <a:extLst>
              <a:ext uri="{BEBA8EAE-BF5A-486C-A8C5-ECC9F3942E4B}">
                <a14:imgProps xmlns:a14="http://schemas.microsoft.com/office/drawing/2010/main">
                  <a14:imgLayer r:embed="rId9">
                    <a14:imgEffect>
                      <a14:backgroundRemoval t="4376" b="96937" l="1763" r="93703">
                        <a14:foregroundMark x1="7809" y1="9190" x2="40050" y2="93217"/>
                        <a14:foregroundMark x1="13602" y1="91904" x2="37280" y2="25821"/>
                        <a14:foregroundMark x1="27708" y1="8972" x2="32242" y2="48578"/>
                        <a14:foregroundMark x1="47103" y1="11816" x2="26700" y2="8096"/>
                        <a14:foregroundMark x1="6801" y1="14223" x2="7557" y2="90153"/>
                        <a14:foregroundMark x1="25693" y1="10066" x2="24433" y2="90591"/>
                      </a14:backgroundRemoval>
                    </a14:imgEffect>
                  </a14:imgLayer>
                </a14:imgProps>
              </a:ext>
              <a:ext uri="{28A0092B-C50C-407E-A947-70E740481C1C}">
                <a14:useLocalDpi xmlns:a14="http://schemas.microsoft.com/office/drawing/2010/main"/>
              </a:ext>
            </a:extLst>
          </a:blip>
          <a:stretch>
            <a:fillRect/>
          </a:stretch>
        </p:blipFill>
        <p:spPr>
          <a:xfrm>
            <a:off x="9387221" y="4722664"/>
            <a:ext cx="1455984" cy="1676032"/>
          </a:xfrm>
          <a:prstGeom prst="rect">
            <a:avLst/>
          </a:prstGeom>
        </p:spPr>
      </p:pic>
      <p:pic>
        <p:nvPicPr>
          <p:cNvPr id="7" name="Picture 6"/>
          <p:cNvPicPr>
            <a:picLocks noChangeAspect="1"/>
          </p:cNvPicPr>
          <p:nvPr/>
        </p:nvPicPr>
        <p:blipFill>
          <a:blip r:embed="rId10" cstate="screen">
            <a:extLst>
              <a:ext uri="{BEBA8EAE-BF5A-486C-A8C5-ECC9F3942E4B}">
                <a14:imgProps xmlns:a14="http://schemas.microsoft.com/office/drawing/2010/main">
                  <a14:imgLayer r:embed="rId11">
                    <a14:imgEffect>
                      <a14:backgroundRemoval t="0" b="98884" l="0" r="100000">
                        <a14:foregroundMark x1="35039" y1="2232" x2="9252" y2="32366"/>
                      </a14:backgroundRemoval>
                    </a14:imgEffect>
                  </a14:imgLayer>
                </a14:imgProps>
              </a:ext>
              <a:ext uri="{28A0092B-C50C-407E-A947-70E740481C1C}">
                <a14:useLocalDpi xmlns:a14="http://schemas.microsoft.com/office/drawing/2010/main"/>
              </a:ext>
            </a:extLst>
          </a:blip>
          <a:stretch>
            <a:fillRect/>
          </a:stretch>
        </p:blipFill>
        <p:spPr>
          <a:xfrm>
            <a:off x="746614" y="1902264"/>
            <a:ext cx="2014442" cy="1776516"/>
          </a:xfrm>
          <a:prstGeom prst="rect">
            <a:avLst/>
          </a:prstGeom>
        </p:spPr>
      </p:pic>
      <p:pic>
        <p:nvPicPr>
          <p:cNvPr id="8" name="Picture 7"/>
          <p:cNvPicPr>
            <a:picLocks noChangeAspect="1"/>
          </p:cNvPicPr>
          <p:nvPr/>
        </p:nvPicPr>
        <p:blipFill>
          <a:blip r:embed="rId12" cstate="screen">
            <a:extLst>
              <a:ext uri="{BEBA8EAE-BF5A-486C-A8C5-ECC9F3942E4B}">
                <a14:imgProps xmlns:a14="http://schemas.microsoft.com/office/drawing/2010/main">
                  <a14:imgLayer r:embed="rId13">
                    <a14:imgEffect>
                      <a14:backgroundRemoval t="0" b="99696" l="6495" r="96888"/>
                    </a14:imgEffect>
                  </a14:imgLayer>
                </a14:imgProps>
              </a:ext>
              <a:ext uri="{28A0092B-C50C-407E-A947-70E740481C1C}">
                <a14:useLocalDpi xmlns:a14="http://schemas.microsoft.com/office/drawing/2010/main"/>
              </a:ext>
            </a:extLst>
          </a:blip>
          <a:stretch>
            <a:fillRect/>
          </a:stretch>
        </p:blipFill>
        <p:spPr>
          <a:xfrm>
            <a:off x="3351463" y="1890164"/>
            <a:ext cx="2022385" cy="1800716"/>
          </a:xfrm>
          <a:prstGeom prst="rect">
            <a:avLst/>
          </a:prstGeom>
        </p:spPr>
      </p:pic>
      <p:pic>
        <p:nvPicPr>
          <p:cNvPr id="9" name="Picture 8"/>
          <p:cNvPicPr>
            <a:picLocks noChangeAspect="1"/>
          </p:cNvPicPr>
          <p:nvPr/>
        </p:nvPicPr>
        <p:blipFill>
          <a:blip r:embed="rId14" cstate="screen">
            <a:extLst>
              <a:ext uri="{BEBA8EAE-BF5A-486C-A8C5-ECC9F3942E4B}">
                <a14:imgProps xmlns:a14="http://schemas.microsoft.com/office/drawing/2010/main">
                  <a14:imgLayer r:embed="rId15">
                    <a14:imgEffect>
                      <a14:backgroundRemoval t="0" b="100000" l="9905" r="89857"/>
                    </a14:imgEffect>
                  </a14:imgLayer>
                </a14:imgProps>
              </a:ext>
              <a:ext uri="{28A0092B-C50C-407E-A947-70E740481C1C}">
                <a14:useLocalDpi xmlns:a14="http://schemas.microsoft.com/office/drawing/2010/main"/>
              </a:ext>
            </a:extLst>
          </a:blip>
          <a:stretch>
            <a:fillRect/>
          </a:stretch>
        </p:blipFill>
        <p:spPr>
          <a:xfrm>
            <a:off x="6156822" y="1915340"/>
            <a:ext cx="2384618" cy="1784195"/>
          </a:xfrm>
          <a:prstGeom prst="rect">
            <a:avLst/>
          </a:prstGeom>
        </p:spPr>
      </p:pic>
      <p:pic>
        <p:nvPicPr>
          <p:cNvPr id="10" name="Picture 9"/>
          <p:cNvPicPr>
            <a:picLocks noChangeAspect="1"/>
          </p:cNvPicPr>
          <p:nvPr/>
        </p:nvPicPr>
        <p:blipFill>
          <a:blip r:embed="rId16">
            <a:extLst>
              <a:ext uri="{BEBA8EAE-BF5A-486C-A8C5-ECC9F3942E4B}">
                <a14:imgProps xmlns:a14="http://schemas.microsoft.com/office/drawing/2010/main">
                  <a14:imgLayer r:embed="rId17">
                    <a14:imgEffect>
                      <a14:backgroundRemoval t="373" b="100000" l="9942" r="95614"/>
                    </a14:imgEffect>
                  </a14:imgLayer>
                </a14:imgProps>
              </a:ext>
            </a:extLst>
          </a:blip>
          <a:stretch>
            <a:fillRect/>
          </a:stretch>
        </p:blipFill>
        <p:spPr>
          <a:xfrm>
            <a:off x="8908597" y="1874441"/>
            <a:ext cx="2385872" cy="1869630"/>
          </a:xfrm>
          <a:prstGeom prst="rect">
            <a:avLst/>
          </a:prstGeom>
        </p:spPr>
      </p:pic>
    </p:spTree>
    <p:extLst>
      <p:ext uri="{BB962C8B-B14F-4D97-AF65-F5344CB8AC3E}">
        <p14:creationId xmlns:p14="http://schemas.microsoft.com/office/powerpoint/2010/main" val="1220682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1055440" y="1515306"/>
            <a:ext cx="5009468" cy="50094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Family </a:t>
            </a:r>
            <a:r>
              <a:rPr lang="it-IT" sz="3200" spc="-150" dirty="0">
                <a:solidFill>
                  <a:srgbClr val="96DFD6"/>
                </a:solidFill>
                <a:latin typeface="Kievit Offc Black" panose="020B0A04030101020102" pitchFamily="34" charset="77"/>
              </a:rPr>
              <a:t>: Range</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32163" y="1463470"/>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dirty="0">
                <a:solidFill>
                  <a:srgbClr val="96DFD6"/>
                </a:solidFill>
                <a:latin typeface="Kievit Offc Black" panose="020B0A04030101020102" pitchFamily="34" charset="77"/>
                <a:ea typeface="Century Gothic"/>
                <a:cs typeface="Century Gothic"/>
                <a:sym typeface="Century Gothic"/>
              </a:rPr>
              <a:t>Family</a:t>
            </a:r>
            <a:r>
              <a:rPr lang="en-US" sz="2200" b="1" dirty="0">
                <a:solidFill>
                  <a:srgbClr val="FFFF00"/>
                </a:solidFill>
                <a:latin typeface="Kievit Offc Black" panose="020B0A04030101020102" pitchFamily="34" charset="77"/>
                <a:ea typeface="Century Gothic"/>
                <a:cs typeface="Century Gothic"/>
                <a:sym typeface="Century Gothic"/>
              </a:rPr>
              <a:t> </a:t>
            </a:r>
            <a:endParaRPr sz="2200" b="1" dirty="0">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67856" y="1340768"/>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0000"/>
                </a:solidFill>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37" name="Oval 36"/>
          <p:cNvSpPr/>
          <p:nvPr/>
        </p:nvSpPr>
        <p:spPr>
          <a:xfrm>
            <a:off x="6717458" y="1515306"/>
            <a:ext cx="5009468" cy="500946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Google Shape;638;p43">
            <a:extLst>
              <a:ext uri="{FF2B5EF4-FFF2-40B4-BE49-F238E27FC236}">
                <a16:creationId xmlns:a16="http://schemas.microsoft.com/office/drawing/2014/main" id="{20C0FA19-1D3E-7943-B0A8-EF7AB7489651}"/>
              </a:ext>
            </a:extLst>
          </p:cNvPr>
          <p:cNvSpPr txBox="1"/>
          <p:nvPr/>
        </p:nvSpPr>
        <p:spPr>
          <a:xfrm>
            <a:off x="6194181" y="1463470"/>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dirty="0">
                <a:solidFill>
                  <a:srgbClr val="96DFD6"/>
                </a:solidFill>
                <a:latin typeface="Kievit Offc Black" panose="020B0A04030101020102" pitchFamily="34" charset="77"/>
                <a:ea typeface="Century Gothic"/>
                <a:cs typeface="Century Gothic"/>
                <a:sym typeface="Century Gothic"/>
              </a:rPr>
              <a:t>Pairs with</a:t>
            </a:r>
            <a:endParaRPr sz="2200" b="1" dirty="0">
              <a:solidFill>
                <a:srgbClr val="96DFD6"/>
              </a:solidFill>
              <a:latin typeface="Kievit Offc Black" panose="020B0A04030101020102" pitchFamily="34" charset="77"/>
              <a:ea typeface="Century Gothic"/>
              <a:cs typeface="Century Gothic"/>
              <a:sym typeface="Century Gothic"/>
            </a:endParaRPr>
          </a:p>
        </p:txBody>
      </p:sp>
      <p:grpSp>
        <p:nvGrpSpPr>
          <p:cNvPr id="39" name="Gruppo 7">
            <a:extLst>
              <a:ext uri="{FF2B5EF4-FFF2-40B4-BE49-F238E27FC236}">
                <a16:creationId xmlns:a16="http://schemas.microsoft.com/office/drawing/2014/main" id="{D3FCAE03-61F3-084F-9B07-671CD44C618C}"/>
              </a:ext>
            </a:extLst>
          </p:cNvPr>
          <p:cNvGrpSpPr/>
          <p:nvPr/>
        </p:nvGrpSpPr>
        <p:grpSpPr>
          <a:xfrm>
            <a:off x="6329874" y="1340768"/>
            <a:ext cx="2620868" cy="116358"/>
            <a:chOff x="5306409" y="5307930"/>
            <a:chExt cx="2620868" cy="116358"/>
          </a:xfrm>
          <a:solidFill>
            <a:srgbClr val="96DFD6"/>
          </a:solidFill>
        </p:grpSpPr>
        <p:cxnSp>
          <p:nvCxnSpPr>
            <p:cNvPr id="40"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41"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Rettangolo 17">
            <a:extLst>
              <a:ext uri="{FF2B5EF4-FFF2-40B4-BE49-F238E27FC236}">
                <a16:creationId xmlns:a16="http://schemas.microsoft.com/office/drawing/2014/main" id="{952769E6-A92F-5547-8418-F2DC5B0964B6}"/>
              </a:ext>
            </a:extLst>
          </p:cNvPr>
          <p:cNvSpPr/>
          <p:nvPr/>
        </p:nvSpPr>
        <p:spPr>
          <a:xfrm>
            <a:off x="1978290" y="6017301"/>
            <a:ext cx="3272287" cy="307777"/>
          </a:xfrm>
          <a:prstGeom prst="rect">
            <a:avLst/>
          </a:prstGeom>
        </p:spPr>
        <p:txBody>
          <a:bodyPr wrap="square">
            <a:spAutoFit/>
          </a:bodyPr>
          <a:lstStyle/>
          <a:p>
            <a:pPr algn="ctr"/>
            <a:r>
              <a:rPr lang="en-US" sz="1400" b="1" dirty="0" err="1">
                <a:latin typeface="Kievit Offc" panose="020B0804030101020102" pitchFamily="34" charset="0"/>
              </a:rPr>
              <a:t>HandyPod</a:t>
            </a:r>
            <a:r>
              <a:rPr lang="en-US" sz="1400" b="1" dirty="0">
                <a:latin typeface="Kievit Offc" panose="020B0804030101020102" pitchFamily="34" charset="0"/>
              </a:rPr>
              <a:t> 2 Family</a:t>
            </a:r>
            <a:endParaRPr lang="en-US" sz="1400" b="1" dirty="0">
              <a:latin typeface="Kievit Offc" panose="020B0804030101020102" pitchFamily="34" charset="0"/>
              <a:cs typeface="Arial"/>
            </a:endParaRPr>
          </a:p>
        </p:txBody>
      </p:sp>
      <p:sp>
        <p:nvSpPr>
          <p:cNvPr id="17" name="Rettangolo 17">
            <a:extLst>
              <a:ext uri="{FF2B5EF4-FFF2-40B4-BE49-F238E27FC236}">
                <a16:creationId xmlns:a16="http://schemas.microsoft.com/office/drawing/2014/main" id="{D19BFA66-1656-4F9C-9508-2833843BD092}"/>
              </a:ext>
            </a:extLst>
          </p:cNvPr>
          <p:cNvSpPr/>
          <p:nvPr/>
        </p:nvSpPr>
        <p:spPr>
          <a:xfrm>
            <a:off x="8085984" y="5741428"/>
            <a:ext cx="2272415" cy="646331"/>
          </a:xfrm>
          <a:prstGeom prst="rect">
            <a:avLst/>
          </a:prstGeom>
        </p:spPr>
        <p:txBody>
          <a:bodyPr wrap="square" lIns="91440" tIns="45720" rIns="91440" bIns="45720" anchor="t">
            <a:spAutoFit/>
          </a:bodyPr>
          <a:lstStyle/>
          <a:p>
            <a:pPr algn="ctr"/>
            <a:r>
              <a:rPr lang="en-US" sz="1200" b="1" dirty="0" err="1">
                <a:latin typeface="KievitOT-Book" panose="020B0604030101020102" pitchFamily="34" charset="0"/>
                <a:cs typeface="Arial" panose="020B0604020202020204" pitchFamily="34" charset="0"/>
              </a:rPr>
              <a:t>HandyPod</a:t>
            </a:r>
            <a:r>
              <a:rPr lang="en-US" sz="1200" b="1" dirty="0">
                <a:latin typeface="KievitOT-Book" panose="020B0604030101020102" pitchFamily="34" charset="0"/>
                <a:cs typeface="Arial" panose="020B0604020202020204" pitchFamily="34" charset="0"/>
              </a:rPr>
              <a:t> 2 Family Pairs with our Content Creation solutions via cold shoe </a:t>
            </a:r>
            <a:endParaRPr lang="en-US" sz="1200" dirty="0">
              <a:latin typeface="KievitOT-Book" panose="020B0604030101020102" pitchFamily="34" charset="0"/>
              <a:cs typeface="Arial" panose="020B0604020202020204" pitchFamily="34" charset="0"/>
            </a:endParaRPr>
          </a:p>
        </p:txBody>
      </p:sp>
      <p:sp>
        <p:nvSpPr>
          <p:cNvPr id="18" name="Rettangolo 17">
            <a:extLst>
              <a:ext uri="{FF2B5EF4-FFF2-40B4-BE49-F238E27FC236}">
                <a16:creationId xmlns:a16="http://schemas.microsoft.com/office/drawing/2014/main" id="{952769E6-A92F-5547-8418-F2DC5B0964B6}"/>
              </a:ext>
            </a:extLst>
          </p:cNvPr>
          <p:cNvSpPr/>
          <p:nvPr/>
        </p:nvSpPr>
        <p:spPr>
          <a:xfrm>
            <a:off x="8039602" y="5075583"/>
            <a:ext cx="2365178" cy="492443"/>
          </a:xfrm>
          <a:prstGeom prst="rect">
            <a:avLst/>
          </a:prstGeom>
        </p:spPr>
        <p:txBody>
          <a:bodyPr wrap="square">
            <a:spAutoFit/>
          </a:bodyPr>
          <a:lstStyle/>
          <a:p>
            <a:pPr algn="ctr"/>
            <a:r>
              <a:rPr lang="en-US" sz="1400" b="1" dirty="0">
                <a:latin typeface="Kievit Offc" panose="020B0804030101020102" pitchFamily="34" charset="0"/>
              </a:rPr>
              <a:t>Wavo</a:t>
            </a:r>
            <a:r>
              <a:rPr lang="en-GB" sz="1400" b="1" dirty="0"/>
              <a:t>™</a:t>
            </a:r>
            <a:r>
              <a:rPr lang="en-US" sz="1400" b="1" dirty="0">
                <a:latin typeface="Kievit Offc" panose="020B0804030101020102" pitchFamily="34" charset="0"/>
              </a:rPr>
              <a:t> Mobile</a:t>
            </a:r>
          </a:p>
          <a:p>
            <a:pPr algn="ctr"/>
            <a:r>
              <a:rPr lang="en-US" sz="1200" dirty="0">
                <a:latin typeface="Kievit Offc" panose="020B0804030101020102" pitchFamily="34" charset="0"/>
                <a:cs typeface="Arial"/>
              </a:rPr>
              <a:t>JB01643-BWW</a:t>
            </a:r>
          </a:p>
        </p:txBody>
      </p:sp>
      <p:sp>
        <p:nvSpPr>
          <p:cNvPr id="20" name="Rettangolo 17">
            <a:extLst>
              <a:ext uri="{FF2B5EF4-FFF2-40B4-BE49-F238E27FC236}">
                <a16:creationId xmlns:a16="http://schemas.microsoft.com/office/drawing/2014/main" id="{952769E6-A92F-5547-8418-F2DC5B0964B6}"/>
              </a:ext>
            </a:extLst>
          </p:cNvPr>
          <p:cNvSpPr/>
          <p:nvPr/>
        </p:nvSpPr>
        <p:spPr>
          <a:xfrm>
            <a:off x="6903395" y="3473912"/>
            <a:ext cx="2365178" cy="492443"/>
          </a:xfrm>
          <a:prstGeom prst="rect">
            <a:avLst/>
          </a:prstGeom>
        </p:spPr>
        <p:txBody>
          <a:bodyPr wrap="square">
            <a:spAutoFit/>
          </a:bodyPr>
          <a:lstStyle/>
          <a:p>
            <a:pPr algn="ctr"/>
            <a:r>
              <a:rPr lang="en-US" sz="1400" b="1" dirty="0">
                <a:latin typeface="Kievit Offc" panose="020B0804030101020102" pitchFamily="34" charset="0"/>
              </a:rPr>
              <a:t>Beamo</a:t>
            </a:r>
            <a:r>
              <a:rPr lang="en-GB" sz="1400" b="1" dirty="0"/>
              <a:t>™</a:t>
            </a:r>
            <a:r>
              <a:rPr lang="en-US" sz="1400" b="1" dirty="0">
                <a:latin typeface="Kievit Offc" panose="020B0804030101020102" pitchFamily="34" charset="0"/>
              </a:rPr>
              <a:t> Mini</a:t>
            </a:r>
          </a:p>
          <a:p>
            <a:pPr algn="ctr"/>
            <a:r>
              <a:rPr lang="en-US" sz="1200" dirty="0">
                <a:latin typeface="Kievit Offc" panose="020B0804030101020102" pitchFamily="34" charset="0"/>
                <a:cs typeface="Arial"/>
              </a:rPr>
              <a:t>JB01578-BWW</a:t>
            </a:r>
          </a:p>
        </p:txBody>
      </p:sp>
      <p:sp>
        <p:nvSpPr>
          <p:cNvPr id="31" name="Rettangolo 17">
            <a:extLst>
              <a:ext uri="{FF2B5EF4-FFF2-40B4-BE49-F238E27FC236}">
                <a16:creationId xmlns:a16="http://schemas.microsoft.com/office/drawing/2014/main" id="{952769E6-A92F-5547-8418-F2DC5B0964B6}"/>
              </a:ext>
            </a:extLst>
          </p:cNvPr>
          <p:cNvSpPr/>
          <p:nvPr/>
        </p:nvSpPr>
        <p:spPr>
          <a:xfrm>
            <a:off x="9222191" y="3473911"/>
            <a:ext cx="2365178" cy="492443"/>
          </a:xfrm>
          <a:prstGeom prst="rect">
            <a:avLst/>
          </a:prstGeom>
        </p:spPr>
        <p:txBody>
          <a:bodyPr wrap="square">
            <a:spAutoFit/>
          </a:bodyPr>
          <a:lstStyle/>
          <a:p>
            <a:pPr algn="ctr"/>
            <a:r>
              <a:rPr lang="en-US" sz="1400" b="1" dirty="0">
                <a:latin typeface="Kievit Offc" panose="020B0804030101020102" pitchFamily="34" charset="0"/>
              </a:rPr>
              <a:t>Beamo</a:t>
            </a:r>
            <a:r>
              <a:rPr lang="en-GB" sz="1400" b="1" dirty="0"/>
              <a:t>™</a:t>
            </a:r>
            <a:r>
              <a:rPr lang="en-US" sz="1400" b="1" dirty="0">
                <a:latin typeface="Kievit Offc" panose="020B0804030101020102" pitchFamily="34" charset="0"/>
              </a:rPr>
              <a:t> Ring Light 12”</a:t>
            </a:r>
          </a:p>
          <a:p>
            <a:pPr algn="ctr"/>
            <a:r>
              <a:rPr lang="en-US" sz="1200" dirty="0">
                <a:latin typeface="Kievit Offc" panose="020B0804030101020102" pitchFamily="34" charset="0"/>
                <a:cs typeface="Arial"/>
              </a:rPr>
              <a:t>JB01733</a:t>
            </a:r>
          </a:p>
        </p:txBody>
      </p:sp>
      <p:sp>
        <p:nvSpPr>
          <p:cNvPr id="32" name="Rettangolo 17">
            <a:extLst>
              <a:ext uri="{FF2B5EF4-FFF2-40B4-BE49-F238E27FC236}">
                <a16:creationId xmlns:a16="http://schemas.microsoft.com/office/drawing/2014/main" id="{952769E6-A92F-5547-8418-F2DC5B0964B6}"/>
              </a:ext>
            </a:extLst>
          </p:cNvPr>
          <p:cNvSpPr/>
          <p:nvPr/>
        </p:nvSpPr>
        <p:spPr>
          <a:xfrm>
            <a:off x="1187821" y="4170760"/>
            <a:ext cx="2365178" cy="492443"/>
          </a:xfrm>
          <a:prstGeom prst="rect">
            <a:avLst/>
          </a:prstGeom>
        </p:spPr>
        <p:txBody>
          <a:bodyPr wrap="square">
            <a:spAutoFit/>
          </a:bodyPr>
          <a:lstStyle/>
          <a:p>
            <a:pPr algn="ctr"/>
            <a:r>
              <a:rPr lang="en-US" sz="1400" b="1" dirty="0" err="1">
                <a:latin typeface="Kievit Offc" panose="020B0804030101020102" pitchFamily="34" charset="0"/>
              </a:rPr>
              <a:t>HandyPod</a:t>
            </a:r>
            <a:r>
              <a:rPr lang="en-US" sz="1400" b="1" dirty="0">
                <a:latin typeface="Kievit Offc" panose="020B0804030101020102" pitchFamily="34" charset="0"/>
              </a:rPr>
              <a:t> 2</a:t>
            </a:r>
          </a:p>
          <a:p>
            <a:pPr algn="ctr"/>
            <a:r>
              <a:rPr lang="en-US" sz="1200" b="1" dirty="0">
                <a:latin typeface="Kievit Offc" panose="020B0804030101020102" pitchFamily="34" charset="0"/>
                <a:cs typeface="Arial"/>
              </a:rPr>
              <a:t>$29.95 /  €29.95 /  £26.95</a:t>
            </a:r>
            <a:endParaRPr lang="en-US" sz="1200" dirty="0">
              <a:latin typeface="Kievit Offc" panose="020B0804030101020102" pitchFamily="34" charset="0"/>
              <a:cs typeface="Arial"/>
            </a:endParaRPr>
          </a:p>
        </p:txBody>
      </p:sp>
      <p:sp>
        <p:nvSpPr>
          <p:cNvPr id="34" name="Rettangolo 17">
            <a:extLst>
              <a:ext uri="{FF2B5EF4-FFF2-40B4-BE49-F238E27FC236}">
                <a16:creationId xmlns:a16="http://schemas.microsoft.com/office/drawing/2014/main" id="{952769E6-A92F-5547-8418-F2DC5B0964B6}"/>
              </a:ext>
            </a:extLst>
          </p:cNvPr>
          <p:cNvSpPr/>
          <p:nvPr/>
        </p:nvSpPr>
        <p:spPr>
          <a:xfrm>
            <a:off x="3387963" y="4170760"/>
            <a:ext cx="2365178" cy="492443"/>
          </a:xfrm>
          <a:prstGeom prst="rect">
            <a:avLst/>
          </a:prstGeom>
        </p:spPr>
        <p:txBody>
          <a:bodyPr wrap="square">
            <a:spAutoFit/>
          </a:bodyPr>
          <a:lstStyle/>
          <a:p>
            <a:pPr algn="ctr"/>
            <a:r>
              <a:rPr lang="en-US" sz="1400" b="1" dirty="0" err="1">
                <a:latin typeface="Kievit Offc" panose="020B0804030101020102" pitchFamily="34" charset="0"/>
              </a:rPr>
              <a:t>HandyPod</a:t>
            </a:r>
            <a:r>
              <a:rPr lang="en-US" sz="1400" b="1" dirty="0">
                <a:latin typeface="Kievit Offc" panose="020B0804030101020102" pitchFamily="34" charset="0"/>
              </a:rPr>
              <a:t> 2 Kit</a:t>
            </a:r>
          </a:p>
          <a:p>
            <a:pPr algn="ctr"/>
            <a:r>
              <a:rPr lang="en-US" sz="1200" b="1" dirty="0">
                <a:latin typeface="Kievit Offc" panose="020B0804030101020102" pitchFamily="34" charset="0"/>
                <a:cs typeface="Arial"/>
              </a:rPr>
              <a:t>$44.95 /  €44.95 /  £40.95</a:t>
            </a:r>
            <a:endParaRPr lang="en-US" sz="1200" dirty="0">
              <a:latin typeface="Kievit Offc" panose="020B0804030101020102" pitchFamily="34" charset="0"/>
              <a:cs typeface="Arial"/>
            </a:endParaRPr>
          </a:p>
        </p:txBody>
      </p:sp>
      <p:pic>
        <p:nvPicPr>
          <p:cNvPr id="45" name="Picture 44"/>
          <p:cNvPicPr>
            <a:picLocks noChangeAspect="1"/>
          </p:cNvPicPr>
          <p:nvPr/>
        </p:nvPicPr>
        <p:blipFill>
          <a:blip r:embed="rId2" cstate="screen">
            <a:extLst>
              <a:ext uri="{BEBA8EAE-BF5A-486C-A8C5-ECC9F3942E4B}">
                <a14:imgProps xmlns:a14="http://schemas.microsoft.com/office/drawing/2010/main">
                  <a14:imgLayer r:embed="rId3">
                    <a14:imgEffect>
                      <a14:backgroundRemoval t="3040" b="98480" l="9966" r="89691">
                        <a14:foregroundMark x1="36426" y1="28116" x2="34364" y2="36322"/>
                      </a14:backgroundRemoval>
                    </a14:imgEffect>
                  </a14:imgLayer>
                </a14:imgProps>
              </a:ext>
              <a:ext uri="{28A0092B-C50C-407E-A947-70E740481C1C}">
                <a14:useLocalDpi xmlns:a14="http://schemas.microsoft.com/office/drawing/2010/main"/>
              </a:ext>
            </a:extLst>
          </a:blip>
          <a:stretch>
            <a:fillRect/>
          </a:stretch>
        </p:blipFill>
        <p:spPr>
          <a:xfrm>
            <a:off x="4648538" y="3240286"/>
            <a:ext cx="217782" cy="492443"/>
          </a:xfrm>
          <a:prstGeom prst="rect">
            <a:avLst/>
          </a:prstGeom>
        </p:spPr>
      </p:pic>
      <p:pic>
        <p:nvPicPr>
          <p:cNvPr id="2" name="Picture 1"/>
          <p:cNvPicPr>
            <a:picLocks noChangeAspect="1"/>
          </p:cNvPicPr>
          <p:nvPr/>
        </p:nvPicPr>
        <p:blipFill>
          <a:blip r:embed="rId4" cstate="screen">
            <a:extLst>
              <a:ext uri="{BEBA8EAE-BF5A-486C-A8C5-ECC9F3942E4B}">
                <a14:imgProps xmlns:a14="http://schemas.microsoft.com/office/drawing/2010/main">
                  <a14:imgLayer r:embed="rId5">
                    <a14:imgEffect>
                      <a14:backgroundRemoval t="2193" b="97588" l="4339" r="94835"/>
                    </a14:imgEffect>
                  </a14:imgLayer>
                </a14:imgProps>
              </a:ext>
              <a:ext uri="{28A0092B-C50C-407E-A947-70E740481C1C}">
                <a14:useLocalDpi xmlns:a14="http://schemas.microsoft.com/office/drawing/2010/main"/>
              </a:ext>
            </a:extLst>
          </a:blip>
          <a:stretch>
            <a:fillRect/>
          </a:stretch>
        </p:blipFill>
        <p:spPr>
          <a:xfrm>
            <a:off x="7480613" y="2383450"/>
            <a:ext cx="1078746" cy="1016339"/>
          </a:xfrm>
          <a:prstGeom prst="rect">
            <a:avLst/>
          </a:prstGeom>
        </p:spPr>
      </p:pic>
      <p:pic>
        <p:nvPicPr>
          <p:cNvPr id="4" name="Picture 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748334" y="2201308"/>
            <a:ext cx="1220129" cy="1225876"/>
          </a:xfrm>
          <a:prstGeom prst="rect">
            <a:avLst/>
          </a:prstGeom>
        </p:spPr>
      </p:pic>
      <p:pic>
        <p:nvPicPr>
          <p:cNvPr id="5" name="Picture 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584510" y="4036789"/>
            <a:ext cx="1208626" cy="968357"/>
          </a:xfrm>
          <a:prstGeom prst="rect">
            <a:avLst/>
          </a:prstGeom>
        </p:spPr>
      </p:pic>
      <p:pic>
        <p:nvPicPr>
          <p:cNvPr id="51" name="Picture 50" descr="A picture containing knife, weapon&#10;&#10;Description automatically generated">
            <a:extLst>
              <a:ext uri="{FF2B5EF4-FFF2-40B4-BE49-F238E27FC236}">
                <a16:creationId xmlns:a16="http://schemas.microsoft.com/office/drawing/2014/main" id="{E0AF3BA3-03DD-EFAC-4676-B3176DFA6B0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3506220" y="3062436"/>
            <a:ext cx="1265902" cy="1265902"/>
          </a:xfrm>
          <a:prstGeom prst="rect">
            <a:avLst/>
          </a:prstGeom>
        </p:spPr>
      </p:pic>
      <p:pic>
        <p:nvPicPr>
          <p:cNvPr id="52" name="Picture 51" descr="A picture containing yellow&#10;&#10;Description automatically generated">
            <a:extLst>
              <a:ext uri="{FF2B5EF4-FFF2-40B4-BE49-F238E27FC236}">
                <a16:creationId xmlns:a16="http://schemas.microsoft.com/office/drawing/2014/main" id="{732320E3-7929-F5FE-0608-C791828D325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935870" y="3868214"/>
            <a:ext cx="437406" cy="437406"/>
          </a:xfrm>
          <a:prstGeom prst="rect">
            <a:avLst/>
          </a:prstGeom>
        </p:spPr>
      </p:pic>
      <p:pic>
        <p:nvPicPr>
          <p:cNvPr id="53" name="Picture 52">
            <a:extLst>
              <a:ext uri="{FF2B5EF4-FFF2-40B4-BE49-F238E27FC236}">
                <a16:creationId xmlns:a16="http://schemas.microsoft.com/office/drawing/2014/main" id="{0EC5096B-8300-60EE-E3B8-1CC5C3CB99F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952927" y="3492329"/>
            <a:ext cx="418382" cy="418382"/>
          </a:xfrm>
          <a:prstGeom prst="rect">
            <a:avLst/>
          </a:prstGeom>
        </p:spPr>
      </p:pic>
      <p:pic>
        <p:nvPicPr>
          <p:cNvPr id="54" name="Picture 53">
            <a:extLst>
              <a:ext uri="{FF2B5EF4-FFF2-40B4-BE49-F238E27FC236}">
                <a16:creationId xmlns:a16="http://schemas.microsoft.com/office/drawing/2014/main" id="{FEF4818A-072C-A252-6A66-BCC16FF082C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939771" y="3097420"/>
            <a:ext cx="418381" cy="418381"/>
          </a:xfrm>
          <a:prstGeom prst="rect">
            <a:avLst/>
          </a:prstGeom>
        </p:spPr>
      </p:pic>
      <p:pic>
        <p:nvPicPr>
          <p:cNvPr id="55" name="Picture 54">
            <a:extLst>
              <a:ext uri="{FF2B5EF4-FFF2-40B4-BE49-F238E27FC236}">
                <a16:creationId xmlns:a16="http://schemas.microsoft.com/office/drawing/2014/main" id="{081E4A94-C4AF-A708-36FA-3712A6A4BF9E}"/>
              </a:ext>
            </a:extLst>
          </p:cNvPr>
          <p:cNvPicPr>
            <a:picLocks noChangeAspect="1"/>
          </p:cNvPicPr>
          <p:nvPr/>
        </p:nvPicPr>
        <p:blipFill>
          <a:blip r:embed="rId12" cstate="screen">
            <a:extLst>
              <a:ext uri="{BEBA8EAE-BF5A-486C-A8C5-ECC9F3942E4B}">
                <a14:imgProps xmlns:a14="http://schemas.microsoft.com/office/drawing/2010/main">
                  <a14:imgLayer r:embed="rId13">
                    <a14:imgEffect>
                      <a14:backgroundRemoval t="9074" b="90926" l="5208" r="89844">
                        <a14:foregroundMark x1="22656" y1="42155" x2="22656" y2="42155"/>
                        <a14:foregroundMark x1="21354" y1="41210" x2="21354" y2="41210"/>
                        <a14:foregroundMark x1="22656" y1="42155" x2="22656" y2="42155"/>
                        <a14:foregroundMark x1="11979" y1="46503" x2="11979" y2="46503"/>
                        <a14:foregroundMark x1="27344" y1="40454" x2="27344" y2="40454"/>
                        <a14:foregroundMark x1="10677" y1="40454" x2="10677" y2="40454"/>
                        <a14:foregroundMark x1="63542" y1="9074" x2="63542" y2="9074"/>
                        <a14:foregroundMark x1="30990" y1="39130" x2="30990" y2="39130"/>
                        <a14:foregroundMark x1="28906" y1="40832" x2="28906" y2="40832"/>
                        <a14:foregroundMark x1="51042" y1="91115" x2="51042" y2="91115"/>
                        <a14:foregroundMark x1="17188" y1="44234" x2="17188" y2="44234"/>
                        <a14:foregroundMark x1="17188" y1="46692" x2="17188" y2="46692"/>
                        <a14:foregroundMark x1="5208" y1="42344" x2="5208" y2="42344"/>
                      </a14:backgroundRemoval>
                    </a14:imgEffect>
                  </a14:imgLayer>
                </a14:imgProps>
              </a:ext>
              <a:ext uri="{28A0092B-C50C-407E-A947-70E740481C1C}">
                <a14:useLocalDpi xmlns:a14="http://schemas.microsoft.com/office/drawing/2010/main"/>
              </a:ext>
            </a:extLst>
          </a:blip>
          <a:stretch>
            <a:fillRect/>
          </a:stretch>
        </p:blipFill>
        <p:spPr>
          <a:xfrm>
            <a:off x="4679245" y="3938719"/>
            <a:ext cx="187752" cy="258648"/>
          </a:xfrm>
          <a:prstGeom prst="rect">
            <a:avLst/>
          </a:prstGeom>
        </p:spPr>
      </p:pic>
      <p:pic>
        <p:nvPicPr>
          <p:cNvPr id="56" name="Picture 55" descr="A picture containing knife, weapon&#10;&#10;Description automatically generated">
            <a:extLst>
              <a:ext uri="{FF2B5EF4-FFF2-40B4-BE49-F238E27FC236}">
                <a16:creationId xmlns:a16="http://schemas.microsoft.com/office/drawing/2014/main" id="{A985907D-A628-839B-E200-841FE9B9EE1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737459" y="3062436"/>
            <a:ext cx="1265902" cy="1265902"/>
          </a:xfrm>
          <a:prstGeom prst="rect">
            <a:avLst/>
          </a:prstGeom>
        </p:spPr>
      </p:pic>
    </p:spTree>
    <p:extLst>
      <p:ext uri="{BB962C8B-B14F-4D97-AF65-F5344CB8AC3E}">
        <p14:creationId xmlns:p14="http://schemas.microsoft.com/office/powerpoint/2010/main" val="23740124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143788" y="1933838"/>
            <a:ext cx="3479208" cy="3479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a:t>
            </a:r>
            <a:r>
              <a:rPr lang="it-IT" sz="3200" spc="-150" dirty="0">
                <a:solidFill>
                  <a:srgbClr val="96DFD6"/>
                </a:solidFill>
                <a:latin typeface="Kievit Offc Black" panose="020B0A04030101020102" pitchFamily="34" charset="77"/>
              </a:rPr>
              <a:t> : Key Sales Points</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51384" y="1464529"/>
            <a:ext cx="6681547" cy="4749721"/>
          </a:xfrm>
          <a:prstGeom prst="rect">
            <a:avLst/>
          </a:prstGeom>
          <a:noFill/>
          <a:ln>
            <a:noFill/>
          </a:ln>
        </p:spPr>
        <p:txBody>
          <a:bodyPr spcFirstLastPara="1" wrap="square" lIns="91425" tIns="91425" rIns="91425" bIns="91425" anchor="t" anchorCtr="0">
            <a:noAutofit/>
          </a:bodyPr>
          <a:lstStyle/>
          <a:p>
            <a:pPr lvl="0"/>
            <a:r>
              <a:rPr lang="en-GB" sz="2200" b="1" dirty="0">
                <a:solidFill>
                  <a:srgbClr val="96DFD6"/>
                </a:solidFill>
                <a:latin typeface="Kievit Offc Black" panose="020B0A04030101020102" pitchFamily="34" charset="77"/>
                <a:ea typeface="Century Gothic"/>
                <a:cs typeface="Century Gothic"/>
                <a:sym typeface="Century Gothic"/>
              </a:rPr>
              <a:t>Dual Function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Works as a table top tripod or as a handheld support</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Simple &amp; Secure</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Locking wheel nut</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Push Button adjustable ball head</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Durable Design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Supports hardware up to 1kg</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Lightweight</a:t>
            </a:r>
          </a:p>
          <a:p>
            <a:pPr marL="17145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Lightweight and easy to carry</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Upgrade</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Works with a variety of JOBY mounts and accessories</a:t>
            </a: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4664" y="1348171"/>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29" name="Oval 28"/>
          <p:cNvSpPr/>
          <p:nvPr/>
        </p:nvSpPr>
        <p:spPr>
          <a:xfrm>
            <a:off x="9912424" y="1278495"/>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12424" y="2521314"/>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912424" y="3764133"/>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12424" y="501317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knife, weapon&#10;&#10;Description automatically generated">
            <a:extLst>
              <a:ext uri="{FF2B5EF4-FFF2-40B4-BE49-F238E27FC236}">
                <a16:creationId xmlns:a16="http://schemas.microsoft.com/office/drawing/2014/main" id="{57CC151F-D22B-25D4-87C8-9564308385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2791" y="2116004"/>
            <a:ext cx="2999232" cy="2999232"/>
          </a:xfrm>
          <a:prstGeom prst="rect">
            <a:avLst/>
          </a:prstGeom>
        </p:spPr>
      </p:pic>
      <p:pic>
        <p:nvPicPr>
          <p:cNvPr id="6" name="Picture 5" descr="A hand holding a camera&#10;&#10;Description automatically generated">
            <a:extLst>
              <a:ext uri="{FF2B5EF4-FFF2-40B4-BE49-F238E27FC236}">
                <a16:creationId xmlns:a16="http://schemas.microsoft.com/office/drawing/2014/main" id="{A93035F5-CFE4-1B75-E0D7-67B2C0C6720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12424" y="2508756"/>
            <a:ext cx="1106864" cy="1106864"/>
          </a:xfrm>
          <a:prstGeom prst="rect">
            <a:avLst/>
          </a:prstGeom>
        </p:spPr>
      </p:pic>
      <p:pic>
        <p:nvPicPr>
          <p:cNvPr id="13" name="Picture 12" descr="Icon&#10;&#10;Description automatically generated with medium confidence">
            <a:extLst>
              <a:ext uri="{FF2B5EF4-FFF2-40B4-BE49-F238E27FC236}">
                <a16:creationId xmlns:a16="http://schemas.microsoft.com/office/drawing/2014/main" id="{714F8017-076A-DE36-3AEF-3ED8636C6A9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52625" y="3800591"/>
            <a:ext cx="1079211" cy="1079211"/>
          </a:xfrm>
          <a:prstGeom prst="rect">
            <a:avLst/>
          </a:prstGeom>
        </p:spPr>
      </p:pic>
      <p:pic>
        <p:nvPicPr>
          <p:cNvPr id="15" name="Picture 14" descr="A picture containing text, fan, device&#10;&#10;Description automatically generated">
            <a:extLst>
              <a:ext uri="{FF2B5EF4-FFF2-40B4-BE49-F238E27FC236}">
                <a16:creationId xmlns:a16="http://schemas.microsoft.com/office/drawing/2014/main" id="{E34FCCF0-ACCF-A787-32CE-CF3CCC38D8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62707" y="5063460"/>
            <a:ext cx="1051560" cy="1051560"/>
          </a:xfrm>
          <a:prstGeom prst="rect">
            <a:avLst/>
          </a:prstGeom>
        </p:spPr>
      </p:pic>
      <p:pic>
        <p:nvPicPr>
          <p:cNvPr id="17" name="Picture 16">
            <a:extLst>
              <a:ext uri="{FF2B5EF4-FFF2-40B4-BE49-F238E27FC236}">
                <a16:creationId xmlns:a16="http://schemas.microsoft.com/office/drawing/2014/main" id="{224F8D67-FF4A-A5A0-2B6C-73F039E7CDF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56031" y="1256403"/>
            <a:ext cx="1264911" cy="1264911"/>
          </a:xfrm>
          <a:prstGeom prst="rect">
            <a:avLst/>
          </a:prstGeom>
        </p:spPr>
      </p:pic>
    </p:spTree>
    <p:extLst>
      <p:ext uri="{BB962C8B-B14F-4D97-AF65-F5344CB8AC3E}">
        <p14:creationId xmlns:p14="http://schemas.microsoft.com/office/powerpoint/2010/main" val="502899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6143788" y="1933838"/>
            <a:ext cx="3479208" cy="347920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Kit</a:t>
            </a:r>
            <a:r>
              <a:rPr lang="it-IT" sz="3200" spc="-150" dirty="0">
                <a:solidFill>
                  <a:srgbClr val="96DFD6"/>
                </a:solidFill>
                <a:latin typeface="Kievit Offc Black" panose="020B0A04030101020102" pitchFamily="34" charset="77"/>
              </a:rPr>
              <a:t> : Key Sales Points</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51384" y="1464529"/>
            <a:ext cx="6681547" cy="4749721"/>
          </a:xfrm>
          <a:prstGeom prst="rect">
            <a:avLst/>
          </a:prstGeom>
          <a:noFill/>
          <a:ln>
            <a:noFill/>
          </a:ln>
        </p:spPr>
        <p:txBody>
          <a:bodyPr spcFirstLastPara="1" wrap="square" lIns="91425" tIns="91425" rIns="91425" bIns="91425" anchor="t" anchorCtr="0">
            <a:noAutofit/>
          </a:bodyPr>
          <a:lstStyle/>
          <a:p>
            <a:pPr lvl="0"/>
            <a:r>
              <a:rPr lang="en-GB" sz="2400" b="1" dirty="0">
                <a:solidFill>
                  <a:srgbClr val="96DFD6"/>
                </a:solidFill>
                <a:latin typeface="Kievit Offc Black" panose="020B0A04030101020102" pitchFamily="34" charset="77"/>
                <a:ea typeface="Century Gothic"/>
                <a:cs typeface="Century Gothic"/>
                <a:sym typeface="Century Gothic"/>
              </a:rPr>
              <a:t>Dual Function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Works as a table top tripod or as a handheld support</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Simple &amp; Secure</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Locking wheel nut</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Push Button adjustable ball head</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Durable Design</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Supports hardware up to 1kg</a:t>
            </a:r>
          </a:p>
          <a:p>
            <a:endParaRPr lang="en-GB" sz="1200" dirty="0">
              <a:solidFill>
                <a:schemeClr val="bg1"/>
              </a:solidFill>
              <a:latin typeface="KievitOT-Book" panose="020B0604030101020102" pitchFamily="34" charset="0"/>
              <a:cs typeface="Arial" panose="020B0604020202020204" pitchFamily="34" charset="0"/>
            </a:endParaRPr>
          </a:p>
          <a:p>
            <a:r>
              <a:rPr lang="en-GB" sz="2200" b="1" dirty="0">
                <a:solidFill>
                  <a:srgbClr val="96DFD6"/>
                </a:solidFill>
                <a:latin typeface="Kievit Offc Black" panose="020B0A04030101020102" pitchFamily="34" charset="77"/>
                <a:ea typeface="Century Gothic"/>
                <a:cs typeface="Century Gothic"/>
                <a:sym typeface="Century Gothic"/>
              </a:rPr>
              <a:t>Smartphone and Action Cam Ready</a:t>
            </a:r>
          </a:p>
          <a:p>
            <a:pPr marL="17145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Supplied with GripTight</a:t>
            </a:r>
            <a:r>
              <a:rPr lang="en-GB" altLang="ja-JP" sz="1200" dirty="0">
                <a:solidFill>
                  <a:schemeClr val="bg1"/>
                </a:solidFill>
                <a:latin typeface="KievitOT-Book" panose="020B0604030101020102" pitchFamily="34" charset="0"/>
                <a:cs typeface="Arial" panose="020B0604020202020204" pitchFamily="34" charset="0"/>
              </a:rPr>
              <a:t>™</a:t>
            </a:r>
            <a:r>
              <a:rPr lang="en-GB" sz="1200" dirty="0">
                <a:solidFill>
                  <a:schemeClr val="bg1"/>
                </a:solidFill>
                <a:latin typeface="KievitOT-Book" panose="020B0604030101020102" pitchFamily="34" charset="0"/>
                <a:cs typeface="Arial" panose="020B0604020202020204" pitchFamily="34" charset="0"/>
                <a:sym typeface="Century Gothic"/>
              </a:rPr>
              <a:t> 360 Phone Mount</a:t>
            </a:r>
          </a:p>
          <a:p>
            <a:pPr marL="17145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Supplied with Pin Joint Mount</a:t>
            </a:r>
          </a:p>
          <a:p>
            <a:endParaRPr lang="en-GB" sz="1200" dirty="0">
              <a:solidFill>
                <a:schemeClr val="bg1"/>
              </a:solidFill>
              <a:latin typeface="KievitOT-Book" panose="020B0604030101020102" pitchFamily="34" charset="0"/>
              <a:cs typeface="Arial" panose="020B0604020202020204" pitchFamily="34" charset="0"/>
            </a:endParaRPr>
          </a:p>
          <a:p>
            <a:pPr lvl="0"/>
            <a:r>
              <a:rPr lang="en-GB" sz="2200" b="1" dirty="0">
                <a:solidFill>
                  <a:srgbClr val="96DFD6"/>
                </a:solidFill>
                <a:latin typeface="Kievit Offc Black" panose="020B0A04030101020102" pitchFamily="34" charset="77"/>
                <a:ea typeface="Century Gothic"/>
                <a:cs typeface="Century Gothic"/>
                <a:sym typeface="Century Gothic"/>
              </a:rPr>
              <a:t>Vlog Friendly</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Add lights and mics to phone mount directly</a:t>
            </a:r>
          </a:p>
          <a:p>
            <a:pPr marL="171450" lvl="0" indent="-171450">
              <a:buFont typeface="Arial" panose="020B0604020202020204" pitchFamily="34" charset="0"/>
              <a:buChar char="•"/>
            </a:pPr>
            <a:r>
              <a:rPr lang="en-GB" sz="1200" dirty="0">
                <a:solidFill>
                  <a:schemeClr val="bg1"/>
                </a:solidFill>
                <a:latin typeface="KievitOT-Book" panose="020B0604030101020102" pitchFamily="34" charset="0"/>
                <a:cs typeface="Arial" panose="020B0604020202020204" pitchFamily="34" charset="0"/>
                <a:sym typeface="Century Gothic"/>
              </a:rPr>
              <a:t>Rotate easily for vertical storytelling</a:t>
            </a: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74664" y="1348171"/>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29" name="Oval 28"/>
          <p:cNvSpPr/>
          <p:nvPr/>
        </p:nvSpPr>
        <p:spPr>
          <a:xfrm>
            <a:off x="9912424" y="1278495"/>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9912424" y="2521314"/>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9912424" y="3764133"/>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9912424" y="5013176"/>
            <a:ext cx="1152128" cy="115212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picture containing knife, weapon&#10;&#10;Description automatically generated">
            <a:extLst>
              <a:ext uri="{FF2B5EF4-FFF2-40B4-BE49-F238E27FC236}">
                <a16:creationId xmlns:a16="http://schemas.microsoft.com/office/drawing/2014/main" id="{57CC151F-D22B-25D4-87C8-9564308385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232791" y="2116004"/>
            <a:ext cx="2999232" cy="2999232"/>
          </a:xfrm>
          <a:prstGeom prst="rect">
            <a:avLst/>
          </a:prstGeom>
        </p:spPr>
      </p:pic>
      <p:pic>
        <p:nvPicPr>
          <p:cNvPr id="20" name="Picture 19" descr="A picture containing projector&#10;&#10;Description automatically generated">
            <a:extLst>
              <a:ext uri="{FF2B5EF4-FFF2-40B4-BE49-F238E27FC236}">
                <a16:creationId xmlns:a16="http://schemas.microsoft.com/office/drawing/2014/main" id="{9D4E86E4-8E65-7E56-A0A1-A9599D8B7A2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55422" y="5027261"/>
            <a:ext cx="1186989" cy="1186989"/>
          </a:xfrm>
          <a:prstGeom prst="rect">
            <a:avLst/>
          </a:prstGeom>
        </p:spPr>
      </p:pic>
      <p:pic>
        <p:nvPicPr>
          <p:cNvPr id="4" name="Picture 3">
            <a:extLst>
              <a:ext uri="{FF2B5EF4-FFF2-40B4-BE49-F238E27FC236}">
                <a16:creationId xmlns:a16="http://schemas.microsoft.com/office/drawing/2014/main" id="{4E2B100E-8246-11A5-C86C-D3B51FE672C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11569" y="2614235"/>
            <a:ext cx="1052983" cy="1052983"/>
          </a:xfrm>
          <a:prstGeom prst="rect">
            <a:avLst/>
          </a:prstGeom>
        </p:spPr>
      </p:pic>
      <p:pic>
        <p:nvPicPr>
          <p:cNvPr id="9" name="Picture 8" descr="A hand holding a camera&#10;&#10;Description automatically generated">
            <a:extLst>
              <a:ext uri="{FF2B5EF4-FFF2-40B4-BE49-F238E27FC236}">
                <a16:creationId xmlns:a16="http://schemas.microsoft.com/office/drawing/2014/main" id="{6E2D4A39-BC3A-3564-CEF9-D471667B685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61996" y="1317913"/>
            <a:ext cx="1052983" cy="1052983"/>
          </a:xfrm>
          <a:prstGeom prst="rect">
            <a:avLst/>
          </a:prstGeom>
        </p:spPr>
      </p:pic>
      <p:pic>
        <p:nvPicPr>
          <p:cNvPr id="11" name="Picture 10" descr="A picture containing text, tripod&#10;&#10;Description automatically generated">
            <a:extLst>
              <a:ext uri="{FF2B5EF4-FFF2-40B4-BE49-F238E27FC236}">
                <a16:creationId xmlns:a16="http://schemas.microsoft.com/office/drawing/2014/main" id="{B6C2FB75-BCAE-7833-B6CF-EA4E94BD5E5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844846" y="3759105"/>
            <a:ext cx="1186990" cy="1186990"/>
          </a:xfrm>
          <a:prstGeom prst="rect">
            <a:avLst/>
          </a:prstGeom>
        </p:spPr>
      </p:pic>
    </p:spTree>
    <p:extLst>
      <p:ext uri="{BB962C8B-B14F-4D97-AF65-F5344CB8AC3E}">
        <p14:creationId xmlns:p14="http://schemas.microsoft.com/office/powerpoint/2010/main" val="2627240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1E33"/>
        </a:solidFill>
        <a:effectLst/>
      </p:bgPr>
    </p:bg>
    <p:spTree>
      <p:nvGrpSpPr>
        <p:cNvPr id="1" name=""/>
        <p:cNvGrpSpPr/>
        <p:nvPr/>
      </p:nvGrpSpPr>
      <p:grpSpPr>
        <a:xfrm>
          <a:off x="0" y="0"/>
          <a:ext cx="0" cy="0"/>
          <a:chOff x="0" y="0"/>
          <a:chExt cx="0" cy="0"/>
        </a:xfrm>
      </p:grpSpPr>
      <p:sp>
        <p:nvSpPr>
          <p:cNvPr id="7" name="Oval 6"/>
          <p:cNvSpPr/>
          <p:nvPr/>
        </p:nvSpPr>
        <p:spPr>
          <a:xfrm>
            <a:off x="1272748" y="2132856"/>
            <a:ext cx="2516698" cy="25166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ttangolo 2">
            <a:extLst>
              <a:ext uri="{FF2B5EF4-FFF2-40B4-BE49-F238E27FC236}">
                <a16:creationId xmlns:a16="http://schemas.microsoft.com/office/drawing/2014/main" id="{A4D07B6A-D6A4-2949-AB49-763E9F93A504}"/>
              </a:ext>
            </a:extLst>
          </p:cNvPr>
          <p:cNvSpPr/>
          <p:nvPr/>
        </p:nvSpPr>
        <p:spPr>
          <a:xfrm>
            <a:off x="551384" y="125848"/>
            <a:ext cx="12169352" cy="1015663"/>
          </a:xfrm>
          <a:prstGeom prst="rect">
            <a:avLst/>
          </a:prstGeom>
        </p:spPr>
        <p:txBody>
          <a:bodyPr wrap="square">
            <a:spAutoFit/>
          </a:bodyPr>
          <a:lstStyle/>
          <a:p>
            <a:pPr>
              <a:defRPr/>
            </a:pPr>
            <a:r>
              <a:rPr lang="en-GB" sz="3200" spc="-150" dirty="0">
                <a:solidFill>
                  <a:srgbClr val="96DFD6"/>
                </a:solidFill>
                <a:latin typeface="Kievit Offc Black" panose="020B0A04030101020102" pitchFamily="34" charset="77"/>
              </a:rPr>
              <a:t>JOBY </a:t>
            </a:r>
            <a:r>
              <a:rPr lang="en-GB" sz="3200" spc="-150" dirty="0" err="1">
                <a:solidFill>
                  <a:srgbClr val="96DFD6"/>
                </a:solidFill>
                <a:latin typeface="Kievit Offc Black" panose="020B0A04030101020102" pitchFamily="34" charset="77"/>
              </a:rPr>
              <a:t>HandyPod</a:t>
            </a:r>
            <a:r>
              <a:rPr lang="ja-JP" altLang="en-US" sz="3200" spc="-150" dirty="0">
                <a:solidFill>
                  <a:srgbClr val="96DFD6"/>
                </a:solidFill>
                <a:latin typeface="Kievit Offc Black" panose="020B0A04030101020102" pitchFamily="34" charset="77"/>
              </a:rPr>
              <a:t>™</a:t>
            </a:r>
            <a:r>
              <a:rPr lang="en-GB" sz="3200" spc="-150" dirty="0">
                <a:solidFill>
                  <a:srgbClr val="96DFD6"/>
                </a:solidFill>
                <a:latin typeface="Kievit Offc Black" panose="020B0A04030101020102" pitchFamily="34" charset="77"/>
              </a:rPr>
              <a:t> 2 Family</a:t>
            </a:r>
            <a:r>
              <a:rPr lang="it-IT" sz="3200" spc="-150" dirty="0">
                <a:solidFill>
                  <a:srgbClr val="96DFD6"/>
                </a:solidFill>
                <a:latin typeface="Kievit Offc Black" panose="020B0A04030101020102" pitchFamily="34" charset="77"/>
              </a:rPr>
              <a:t>: Market</a:t>
            </a:r>
          </a:p>
          <a:p>
            <a:pPr>
              <a:defRPr/>
            </a:pPr>
            <a:r>
              <a:rPr lang="en-US" sz="1600" dirty="0">
                <a:solidFill>
                  <a:schemeClr val="bg1"/>
                </a:solidFill>
                <a:latin typeface="Kievit Offc Black" panose="020B0A04030101020102" pitchFamily="34" charset="77"/>
                <a:ea typeface="Century Gothic"/>
                <a:cs typeface="Century Gothic"/>
              </a:rPr>
              <a:t>Dual Function mini tripod and hand grip for the Content Creator</a:t>
            </a:r>
            <a:br>
              <a:rPr lang="en-US" sz="1600" dirty="0">
                <a:solidFill>
                  <a:schemeClr val="bg1"/>
                </a:solidFill>
                <a:latin typeface="Kievit Offc Black" panose="020B0A04030101020102" pitchFamily="34" charset="77"/>
                <a:ea typeface="Century Gothic"/>
                <a:cs typeface="Century Gothic"/>
              </a:rPr>
            </a:br>
            <a:r>
              <a:rPr lang="it-IT" sz="1200" dirty="0">
                <a:solidFill>
                  <a:schemeClr val="bg1"/>
                </a:solidFill>
                <a:latin typeface="Kievit Offc Black" panose="020B0A04030101020102" pitchFamily="34" charset="77"/>
                <a:ea typeface="Century Gothic"/>
                <a:cs typeface="Century Gothic"/>
              </a:rPr>
              <a:t>JB01871–BWW / JB01872-BWW / JB01873-BWW / JB01874-BWW / JB01875–BWW</a:t>
            </a:r>
          </a:p>
        </p:txBody>
      </p:sp>
      <p:sp>
        <p:nvSpPr>
          <p:cNvPr id="24" name="Google Shape;638;p43">
            <a:extLst>
              <a:ext uri="{FF2B5EF4-FFF2-40B4-BE49-F238E27FC236}">
                <a16:creationId xmlns:a16="http://schemas.microsoft.com/office/drawing/2014/main" id="{20C0FA19-1D3E-7943-B0A8-EF7AB7489651}"/>
              </a:ext>
            </a:extLst>
          </p:cNvPr>
          <p:cNvSpPr txBox="1"/>
          <p:nvPr/>
        </p:nvSpPr>
        <p:spPr>
          <a:xfrm>
            <a:off x="511406" y="1440023"/>
            <a:ext cx="2365178" cy="108012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US" sz="2200" b="1">
                <a:solidFill>
                  <a:srgbClr val="96DFD6"/>
                </a:solidFill>
                <a:latin typeface="Kievit Offc Black" panose="020B0A04030101020102" pitchFamily="34" charset="77"/>
                <a:ea typeface="Century Gothic"/>
                <a:cs typeface="Century Gothic"/>
                <a:sym typeface="Century Gothic"/>
              </a:rPr>
              <a:t>Competitors</a:t>
            </a:r>
            <a:r>
              <a:rPr lang="en-US" sz="2200" b="1">
                <a:solidFill>
                  <a:srgbClr val="FFFF00"/>
                </a:solidFill>
                <a:latin typeface="Kievit Offc Black" panose="020B0A04030101020102" pitchFamily="34" charset="77"/>
                <a:ea typeface="Century Gothic"/>
                <a:cs typeface="Century Gothic"/>
                <a:sym typeface="Century Gothic"/>
              </a:rPr>
              <a:t> </a:t>
            </a:r>
            <a:endParaRPr sz="2200" b="1">
              <a:solidFill>
                <a:srgbClr val="FFFF00"/>
              </a:solidFill>
              <a:latin typeface="Kievit Offc Black" panose="020B0A04030101020102" pitchFamily="34" charset="77"/>
              <a:ea typeface="Century Gothic"/>
              <a:cs typeface="Century Gothic"/>
              <a:sym typeface="Century Gothic"/>
            </a:endParaRPr>
          </a:p>
        </p:txBody>
      </p:sp>
      <p:grpSp>
        <p:nvGrpSpPr>
          <p:cNvPr id="25" name="Gruppo 7">
            <a:extLst>
              <a:ext uri="{FF2B5EF4-FFF2-40B4-BE49-F238E27FC236}">
                <a16:creationId xmlns:a16="http://schemas.microsoft.com/office/drawing/2014/main" id="{D3FCAE03-61F3-084F-9B07-671CD44C618C}"/>
              </a:ext>
            </a:extLst>
          </p:cNvPr>
          <p:cNvGrpSpPr/>
          <p:nvPr/>
        </p:nvGrpSpPr>
        <p:grpSpPr>
          <a:xfrm>
            <a:off x="647099" y="1317321"/>
            <a:ext cx="2620868" cy="116358"/>
            <a:chOff x="5306409" y="5307930"/>
            <a:chExt cx="2620868" cy="116358"/>
          </a:xfrm>
          <a:solidFill>
            <a:srgbClr val="96DFD6"/>
          </a:solidFill>
        </p:grpSpPr>
        <p:cxnSp>
          <p:nvCxnSpPr>
            <p:cNvPr id="26" name="Google Shape;681;p43">
              <a:extLst>
                <a:ext uri="{FF2B5EF4-FFF2-40B4-BE49-F238E27FC236}">
                  <a16:creationId xmlns:a16="http://schemas.microsoft.com/office/drawing/2014/main" id="{6CF8B37F-3DB7-054B-80C8-606F732BFA96}"/>
                </a:ext>
              </a:extLst>
            </p:cNvPr>
            <p:cNvCxnSpPr>
              <a:cxnSpLocks/>
            </p:cNvCxnSpPr>
            <p:nvPr userDrawn="1"/>
          </p:nvCxnSpPr>
          <p:spPr>
            <a:xfrm>
              <a:off x="5306409" y="5366110"/>
              <a:ext cx="2620868" cy="0"/>
            </a:xfrm>
            <a:prstGeom prst="straightConnector1">
              <a:avLst/>
            </a:prstGeom>
            <a:grpFill/>
            <a:ln w="38100" cap="rnd" cmpd="sng">
              <a:solidFill>
                <a:srgbClr val="96DFD6"/>
              </a:solidFill>
              <a:prstDash val="solid"/>
              <a:round/>
              <a:headEnd type="none" w="med" len="med"/>
              <a:tailEnd type="none" w="med" len="med"/>
            </a:ln>
          </p:spPr>
        </p:cxnSp>
        <p:sp>
          <p:nvSpPr>
            <p:cNvPr id="27" name="Google Shape;682;p43">
              <a:extLst>
                <a:ext uri="{FF2B5EF4-FFF2-40B4-BE49-F238E27FC236}">
                  <a16:creationId xmlns:a16="http://schemas.microsoft.com/office/drawing/2014/main" id="{28988EF7-A8A9-3F40-9C9B-ED69404C843A}"/>
                </a:ext>
              </a:extLst>
            </p:cNvPr>
            <p:cNvSpPr/>
            <p:nvPr userDrawn="1"/>
          </p:nvSpPr>
          <p:spPr>
            <a:xfrm>
              <a:off x="7810919" y="5307930"/>
              <a:ext cx="116358" cy="116358"/>
            </a:xfrm>
            <a:prstGeom prst="ellipse">
              <a:avLst/>
            </a:prstGeom>
            <a:grpFill/>
            <a:ln w="38100" cap="flat" cmpd="sng">
              <a:solidFill>
                <a:srgbClr val="96DFD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Rettangolo 2">
            <a:extLst>
              <a:ext uri="{FF2B5EF4-FFF2-40B4-BE49-F238E27FC236}">
                <a16:creationId xmlns:a16="http://schemas.microsoft.com/office/drawing/2014/main" id="{A4D07B6A-D6A4-2949-AB49-763E9F93A504}"/>
              </a:ext>
            </a:extLst>
          </p:cNvPr>
          <p:cNvSpPr/>
          <p:nvPr/>
        </p:nvSpPr>
        <p:spPr>
          <a:xfrm>
            <a:off x="9622996" y="634018"/>
            <a:ext cx="2817681" cy="461665"/>
          </a:xfrm>
          <a:prstGeom prst="rect">
            <a:avLst/>
          </a:prstGeom>
        </p:spPr>
        <p:txBody>
          <a:bodyPr wrap="square">
            <a:spAutoFit/>
          </a:bodyPr>
          <a:lstStyle/>
          <a:p>
            <a:pPr algn="ctr"/>
            <a:r>
              <a:rPr lang="it-IT" sz="2400" spc="-150">
                <a:solidFill>
                  <a:schemeClr val="bg1"/>
                </a:solidFill>
                <a:latin typeface="Kievit Offc Black" panose="020B0A04030101020102" pitchFamily="34" charset="77"/>
              </a:rPr>
              <a:t>Sales Deck</a:t>
            </a:r>
            <a:endParaRPr lang="it-IT" sz="1200" spc="-150">
              <a:solidFill>
                <a:schemeClr val="bg1"/>
              </a:solidFill>
              <a:effectLst/>
              <a:latin typeface="Kievit Offc Black" panose="020B0A04030101020102" pitchFamily="34" charset="77"/>
            </a:endParaRPr>
          </a:p>
        </p:txBody>
      </p:sp>
      <p:sp>
        <p:nvSpPr>
          <p:cNvPr id="30" name="Oval 29"/>
          <p:cNvSpPr/>
          <p:nvPr/>
        </p:nvSpPr>
        <p:spPr>
          <a:xfrm>
            <a:off x="4566836" y="2132856"/>
            <a:ext cx="2516698" cy="25166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842636" y="2132856"/>
            <a:ext cx="2516698" cy="2516698"/>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Google Shape;638;p43">
            <a:extLst>
              <a:ext uri="{FF2B5EF4-FFF2-40B4-BE49-F238E27FC236}">
                <a16:creationId xmlns:a16="http://schemas.microsoft.com/office/drawing/2014/main" id="{20C0FA19-1D3E-7943-B0A8-EF7AB7489651}"/>
              </a:ext>
            </a:extLst>
          </p:cNvPr>
          <p:cNvSpPr txBox="1"/>
          <p:nvPr/>
        </p:nvSpPr>
        <p:spPr>
          <a:xfrm>
            <a:off x="524799" y="4872543"/>
            <a:ext cx="9675657" cy="1652795"/>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en-GB" sz="2200" b="1" dirty="0" err="1">
                <a:solidFill>
                  <a:srgbClr val="96DFD6"/>
                </a:solidFill>
                <a:latin typeface="Kievit Offc Black" panose="020B0A04030101020102" pitchFamily="34" charset="77"/>
                <a:ea typeface="Century Gothic"/>
                <a:cs typeface="Century Gothic"/>
                <a:sym typeface="Century Gothic"/>
              </a:rPr>
              <a:t>HandyPod</a:t>
            </a:r>
            <a:r>
              <a:rPr lang="en-GB" sz="2200" b="1" dirty="0">
                <a:solidFill>
                  <a:srgbClr val="96DFD6"/>
                </a:solidFill>
                <a:latin typeface="Kievit Offc Black" panose="020B0A04030101020102" pitchFamily="34" charset="77"/>
                <a:ea typeface="Century Gothic"/>
                <a:cs typeface="Century Gothic"/>
                <a:sym typeface="Century Gothic"/>
              </a:rPr>
              <a:t> 2 vs. Marketplace</a:t>
            </a:r>
            <a:endParaRPr sz="2200" b="1" dirty="0">
              <a:solidFill>
                <a:srgbClr val="96DFD6"/>
              </a:solidFill>
              <a:latin typeface="Kievit Offc Black" panose="020B0A04030101020102" pitchFamily="34" charset="77"/>
              <a:ea typeface="Century Gothic"/>
              <a:cs typeface="Century Gothic"/>
              <a:sym typeface="Century Gothic"/>
            </a:endParaRP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Lots of cheap quality competition</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Premium Materials, function and finish – Durable Aluminum and </a:t>
            </a:r>
            <a:r>
              <a:rPr lang="en-US" sz="1200" dirty="0" err="1">
                <a:solidFill>
                  <a:schemeClr val="bg1"/>
                </a:solidFill>
                <a:latin typeface="KievitOT-Book" panose="020B0604030101020102" pitchFamily="34" charset="0"/>
                <a:ea typeface="Century Gothic"/>
                <a:cs typeface="Century Gothic"/>
                <a:sym typeface="Century Gothic"/>
              </a:rPr>
              <a:t>Technopolymer</a:t>
            </a:r>
            <a:r>
              <a:rPr lang="en-US" sz="1200" dirty="0">
                <a:solidFill>
                  <a:schemeClr val="bg1"/>
                </a:solidFill>
                <a:latin typeface="KievitOT-Book" panose="020B0604030101020102" pitchFamily="34" charset="0"/>
                <a:ea typeface="Century Gothic"/>
                <a:cs typeface="Century Gothic"/>
                <a:sym typeface="Century Gothic"/>
              </a:rPr>
              <a:t> finish</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Part of JOBY ecosystem</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Unique Ballhead built in (with locking wheel screw)</a:t>
            </a:r>
          </a:p>
          <a:p>
            <a:pPr marL="285750" lvl="0" indent="-285750">
              <a:buFont typeface="Arial" panose="020B0604020202020204" pitchFamily="34" charset="0"/>
              <a:buChar char="•"/>
            </a:pPr>
            <a:r>
              <a:rPr lang="en-US" sz="1200" dirty="0">
                <a:solidFill>
                  <a:schemeClr val="bg1"/>
                </a:solidFill>
                <a:latin typeface="KievitOT-Book" panose="020B0604030101020102" pitchFamily="34" charset="0"/>
                <a:ea typeface="Century Gothic"/>
                <a:cs typeface="Century Gothic"/>
                <a:sym typeface="Century Gothic"/>
              </a:rPr>
              <a:t>GripTight 360 phone mount is a game changer</a:t>
            </a:r>
          </a:p>
          <a:p>
            <a:pPr marL="285750" lvl="0" indent="-285750">
              <a:buFont typeface="Arial" panose="020B0604020202020204" pitchFamily="34" charset="0"/>
              <a:buChar char="•"/>
            </a:pPr>
            <a:endParaRPr lang="en-US" sz="1200" b="1" dirty="0">
              <a:solidFill>
                <a:schemeClr val="bg1"/>
              </a:solidFill>
              <a:latin typeface="Kievit Offc Black" panose="020B0A04030101020102" pitchFamily="34" charset="77"/>
              <a:ea typeface="Century Gothic"/>
              <a:cs typeface="Century Gothic"/>
              <a:sym typeface="Century Gothic"/>
            </a:endParaRPr>
          </a:p>
          <a:p>
            <a:pPr marL="285750" lvl="0" indent="-285750">
              <a:buFont typeface="Arial" panose="020B0604020202020204" pitchFamily="34" charset="0"/>
              <a:buChar char="•"/>
            </a:pPr>
            <a:endParaRPr lang="en-US" sz="1200" b="1" dirty="0">
              <a:solidFill>
                <a:schemeClr val="bg1"/>
              </a:solidFill>
              <a:latin typeface="Kievit Offc Black" panose="020B0A04030101020102" pitchFamily="34" charset="77"/>
              <a:ea typeface="Century Gothic"/>
              <a:cs typeface="Century Gothic"/>
              <a:sym typeface="Century Gothic"/>
            </a:endParaRPr>
          </a:p>
          <a:p>
            <a:pPr lvl="0"/>
            <a:endParaRPr lang="en-US" sz="1200" b="1" dirty="0">
              <a:solidFill>
                <a:schemeClr val="bg1"/>
              </a:solidFill>
              <a:latin typeface="Kievit Offc Black" panose="020B0A04030101020102" pitchFamily="34" charset="77"/>
              <a:ea typeface="Century Gothic"/>
              <a:cs typeface="Century Gothic"/>
              <a:sym typeface="Century Gothic"/>
            </a:endParaRPr>
          </a:p>
        </p:txBody>
      </p:sp>
      <p:pic>
        <p:nvPicPr>
          <p:cNvPr id="5" name="Picture 4">
            <a:extLst>
              <a:ext uri="{FF2B5EF4-FFF2-40B4-BE49-F238E27FC236}">
                <a16:creationId xmlns:a16="http://schemas.microsoft.com/office/drawing/2014/main" id="{C368D290-6849-64B6-1A6A-20F6F385914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89773" y="2395728"/>
            <a:ext cx="634515" cy="1942130"/>
          </a:xfrm>
          <a:prstGeom prst="rect">
            <a:avLst/>
          </a:prstGeom>
        </p:spPr>
      </p:pic>
      <p:pic>
        <p:nvPicPr>
          <p:cNvPr id="8" name="Picture 7">
            <a:extLst>
              <a:ext uri="{FF2B5EF4-FFF2-40B4-BE49-F238E27FC236}">
                <a16:creationId xmlns:a16="http://schemas.microsoft.com/office/drawing/2014/main" id="{243E95C1-D058-F852-2B9B-6B0CA81B1AF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00027" y="2651760"/>
            <a:ext cx="1802200" cy="1395657"/>
          </a:xfrm>
          <a:prstGeom prst="rect">
            <a:avLst/>
          </a:prstGeom>
        </p:spPr>
      </p:pic>
      <p:pic>
        <p:nvPicPr>
          <p:cNvPr id="12" name="Picture 11">
            <a:extLst>
              <a:ext uri="{FF2B5EF4-FFF2-40B4-BE49-F238E27FC236}">
                <a16:creationId xmlns:a16="http://schemas.microsoft.com/office/drawing/2014/main" id="{779D55AE-0740-66AC-8AD8-17C241E33B5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53056" y="2520143"/>
            <a:ext cx="1673353" cy="1643824"/>
          </a:xfrm>
          <a:prstGeom prst="rect">
            <a:avLst/>
          </a:prstGeom>
        </p:spPr>
      </p:pic>
    </p:spTree>
    <p:extLst>
      <p:ext uri="{BB962C8B-B14F-4D97-AF65-F5344CB8AC3E}">
        <p14:creationId xmlns:p14="http://schemas.microsoft.com/office/powerpoint/2010/main" val="208478745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2362</TotalTime>
  <Words>1232</Words>
  <Application>Microsoft Office PowerPoint</Application>
  <PresentationFormat>Widescreen</PresentationFormat>
  <Paragraphs>148</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Kievit Offc</vt:lpstr>
      <vt:lpstr>Kievit Offc Black</vt:lpstr>
      <vt:lpstr>KievitOT-Book</vt:lpstr>
      <vt:lpstr>Arial</vt:lpstr>
      <vt:lpstr>Calibri</vt:lpstr>
      <vt:lpstr>Tema di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Teresa Ghini</dc:creator>
  <cp:lastModifiedBy>Hideyuki Sato</cp:lastModifiedBy>
  <cp:revision>59</cp:revision>
  <cp:lastPrinted>2019-11-06T19:01:32Z</cp:lastPrinted>
  <dcterms:created xsi:type="dcterms:W3CDTF">2019-09-26T08:59:32Z</dcterms:created>
  <dcterms:modified xsi:type="dcterms:W3CDTF">2022-07-30T03:41:30Z</dcterms:modified>
</cp:coreProperties>
</file>