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2" r:id="rId2"/>
    <p:sldId id="291" r:id="rId3"/>
  </p:sldIdLst>
  <p:sldSz cx="7562850" cy="10688638"/>
  <p:notesSz cx="7099300" cy="10234613"/>
  <p:defaultTextStyle>
    <a:defPPr>
      <a:defRPr lang="de-DE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9" pos="227" userDrawn="1">
          <p15:clr>
            <a:srgbClr val="A4A3A4"/>
          </p15:clr>
        </p15:guide>
        <p15:guide id="20" pos="4537" userDrawn="1">
          <p15:clr>
            <a:srgbClr val="A4A3A4"/>
          </p15:clr>
        </p15:guide>
        <p15:guide id="21" orient="horz" pos="6519" userDrawn="1">
          <p15:clr>
            <a:srgbClr val="A4A3A4"/>
          </p15:clr>
        </p15:guide>
        <p15:guide id="22" orient="horz" pos="2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ECF0"/>
    <a:srgbClr val="A50034"/>
    <a:srgbClr val="6F6F6F"/>
    <a:srgbClr val="D8117D"/>
    <a:srgbClr val="6B8B8D"/>
    <a:srgbClr val="141414"/>
    <a:srgbClr val="546979"/>
    <a:srgbClr val="000000"/>
    <a:srgbClr val="5BF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20" y="-2190"/>
      </p:cViewPr>
      <p:guideLst>
        <p:guide pos="227"/>
        <p:guide pos="4537"/>
        <p:guide orient="horz" pos="6519"/>
        <p:guide orient="horz" pos="2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05C9AF4-8284-4120-B0E4-2AC9B7CAF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808AC0-48B7-4694-A7AC-4BB3752D26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E3040-F86B-4F55-9DA0-FF9206694D9D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BFA8D6-6C48-4970-A1B0-B3D1E34B42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731F20-B74A-447D-8008-18589F5515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BDF44-D09E-49DC-9272-455AF732B61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29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1DBEC5F-5116-44C1-A35C-1123DE7A92B1}" type="datetimeFigureOut">
              <a:rPr lang="de-DE" smtClean="0"/>
              <a:pPr/>
              <a:t>06.01.2023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92338" y="768350"/>
            <a:ext cx="27146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E5D356-935C-4C87-9F33-6FA95C727815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069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Vorderseite-Produk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platzhalter 30">
            <a:extLst>
              <a:ext uri="{FF2B5EF4-FFF2-40B4-BE49-F238E27FC236}">
                <a16:creationId xmlns:a16="http://schemas.microsoft.com/office/drawing/2014/main" id="{11CF8F80-1634-6145-BD18-CC92BED7FDFB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59925" y="70848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1234567890550 | UVP 1.255,00 €</a:t>
            </a:r>
          </a:p>
        </p:txBody>
      </p:sp>
      <p:sp>
        <p:nvSpPr>
          <p:cNvPr id="101" name="Textplatzhalter 30">
            <a:extLst>
              <a:ext uri="{FF2B5EF4-FFF2-40B4-BE49-F238E27FC236}">
                <a16:creationId xmlns:a16="http://schemas.microsoft.com/office/drawing/2014/main" id="{27144282-9A14-1647-84D3-0F097BCDE9D0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9926" y="66096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1234567890650 | UVP 1.265,00 €</a:t>
            </a:r>
          </a:p>
        </p:txBody>
      </p:sp>
      <p:sp>
        <p:nvSpPr>
          <p:cNvPr id="50" name="Bildplatzhalter 12">
            <a:extLst>
              <a:ext uri="{FF2B5EF4-FFF2-40B4-BE49-F238E27FC236}">
                <a16:creationId xmlns:a16="http://schemas.microsoft.com/office/drawing/2014/main" id="{6E65A84F-9C86-0647-BB6B-BE0B0FB91AD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4696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1" name="Bildplatzhalter 12">
            <a:extLst>
              <a:ext uri="{FF2B5EF4-FFF2-40B4-BE49-F238E27FC236}">
                <a16:creationId xmlns:a16="http://schemas.microsoft.com/office/drawing/2014/main" id="{0F6967FF-8DE9-C14C-88EF-524EA37AC70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0696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3" name="Bildplatzhalter 12">
            <a:extLst>
              <a:ext uri="{FF2B5EF4-FFF2-40B4-BE49-F238E27FC236}">
                <a16:creationId xmlns:a16="http://schemas.microsoft.com/office/drawing/2014/main" id="{8CC76796-B06D-6D43-A079-30D1211B17B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36697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4" name="Bildplatzhalter 12">
            <a:extLst>
              <a:ext uri="{FF2B5EF4-FFF2-40B4-BE49-F238E27FC236}">
                <a16:creationId xmlns:a16="http://schemas.microsoft.com/office/drawing/2014/main" id="{2F850717-D5CB-4446-B43D-0576EC57B9BD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2698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566C28E5-93F4-E84C-BFA8-20E5E1EBE63A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8699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0A2495C6-441C-F644-AC10-B2CFF133808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4699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8" name="Bildplatzhalter 12">
            <a:extLst>
              <a:ext uri="{FF2B5EF4-FFF2-40B4-BE49-F238E27FC236}">
                <a16:creationId xmlns:a16="http://schemas.microsoft.com/office/drawing/2014/main" id="{AD5DD8B4-76D1-A243-AB41-47713C5ACD34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0700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1" name="Bildplatzhalter 12">
            <a:extLst>
              <a:ext uri="{FF2B5EF4-FFF2-40B4-BE49-F238E27FC236}">
                <a16:creationId xmlns:a16="http://schemas.microsoft.com/office/drawing/2014/main" id="{595092E5-5A30-DA40-901E-733DB549A3BB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6701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6" name="Bildplatzhalter 12">
            <a:extLst>
              <a:ext uri="{FF2B5EF4-FFF2-40B4-BE49-F238E27FC236}">
                <a16:creationId xmlns:a16="http://schemas.microsoft.com/office/drawing/2014/main" id="{46FB206D-B980-5344-AF1B-45F2D44B9E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469600" y="9259200"/>
            <a:ext cx="860400" cy="3096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7" name="Bildplatzhalter 12">
            <a:extLst>
              <a:ext uri="{FF2B5EF4-FFF2-40B4-BE49-F238E27FC236}">
                <a16:creationId xmlns:a16="http://schemas.microsoft.com/office/drawing/2014/main" id="{E22C4F82-4A44-FD4E-8B9F-AB751D9CB7A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4380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3" name="Bildplatzhalter 12">
            <a:extLst>
              <a:ext uri="{FF2B5EF4-FFF2-40B4-BE49-F238E27FC236}">
                <a16:creationId xmlns:a16="http://schemas.microsoft.com/office/drawing/2014/main" id="{5549757D-B662-854F-98E8-24E97C0CD1A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095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4" name="Bildplatzhalter 12">
            <a:extLst>
              <a:ext uri="{FF2B5EF4-FFF2-40B4-BE49-F238E27FC236}">
                <a16:creationId xmlns:a16="http://schemas.microsoft.com/office/drawing/2014/main" id="{703E51E3-C178-2E41-A004-3F1059A135C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714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5" name="Bildplatzhalter 12">
            <a:extLst>
              <a:ext uri="{FF2B5EF4-FFF2-40B4-BE49-F238E27FC236}">
                <a16:creationId xmlns:a16="http://schemas.microsoft.com/office/drawing/2014/main" id="{22D875CD-BD1A-4D4A-BFBE-6CCAAFCDBDB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29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8" name="Bildplatzhalter 12">
            <a:extLst>
              <a:ext uri="{FF2B5EF4-FFF2-40B4-BE49-F238E27FC236}">
                <a16:creationId xmlns:a16="http://schemas.microsoft.com/office/drawing/2014/main" id="{874D48B4-00C6-9E46-9E6B-C4EEDF08AB8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615600" y="1026000"/>
            <a:ext cx="4075200" cy="286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8" name="Bildplatzhalter 12">
            <a:extLst>
              <a:ext uri="{FF2B5EF4-FFF2-40B4-BE49-F238E27FC236}">
                <a16:creationId xmlns:a16="http://schemas.microsoft.com/office/drawing/2014/main" id="{4B58801C-0CB9-9F42-800F-403830C3B11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137200" y="910800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3" name="Textplatzhalter 51"/>
          <p:cNvSpPr>
            <a:spLocks noGrp="1"/>
          </p:cNvSpPr>
          <p:nvPr>
            <p:ph type="body" sz="quarter" idx="25" hasCustomPrompt="1"/>
          </p:nvPr>
        </p:nvSpPr>
        <p:spPr>
          <a:xfrm>
            <a:off x="2469600" y="5461200"/>
            <a:ext cx="4734000" cy="148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Dies ist ein Blindtext für den </a:t>
            </a:r>
            <a:r>
              <a:rPr lang="de-DE" err="1"/>
              <a:t>Introtext</a:t>
            </a:r>
            <a:r>
              <a:rPr lang="de-DE"/>
              <a:t>. </a:t>
            </a:r>
            <a:br>
              <a:rPr lang="de-DE"/>
            </a:br>
            <a:r>
              <a:rPr lang="de-DE"/>
              <a:t>Dieser sollte nicht mehr als 8 Zeilen beinhalten.</a:t>
            </a:r>
          </a:p>
        </p:txBody>
      </p:sp>
      <p:sp>
        <p:nvSpPr>
          <p:cNvPr id="26" name="Textplatzhalter 51">
            <a:extLst>
              <a:ext uri="{FF2B5EF4-FFF2-40B4-BE49-F238E27FC236}">
                <a16:creationId xmlns:a16="http://schemas.microsoft.com/office/drawing/2014/main" id="{EC0355D0-2B4D-9447-BC1D-3FAD0E6A2A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54792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22FF1AA5-5E06-D444-A063-F850845CF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995167" cy="303833"/>
          </a:xfrm>
          <a:prstGeom prst="rect">
            <a:avLst/>
          </a:prstGeom>
        </p:spPr>
      </p:pic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4500A1C5-B0A2-F844-A712-FCAC410BF7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9600" y="10152000"/>
            <a:ext cx="4734000" cy="19665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600" b="0" i="0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">
                <a:latin typeface="DINPro-CondRegular"/>
                <a:cs typeface="DINPro-CondRegular"/>
              </a:defRPr>
            </a:lvl2pPr>
            <a:lvl3pPr>
              <a:defRPr sz="500">
                <a:latin typeface="DINPro-CondRegular"/>
                <a:cs typeface="DINPro-CondRegular"/>
              </a:defRPr>
            </a:lvl3pPr>
            <a:lvl4pPr>
              <a:defRPr sz="500">
                <a:latin typeface="DINPro-CondRegular"/>
                <a:cs typeface="DINPro-CondRegular"/>
              </a:defRPr>
            </a:lvl4pPr>
            <a:lvl5pPr>
              <a:defRPr sz="500">
                <a:latin typeface="DINPro-CondRegular"/>
                <a:cs typeface="DINPro-CondRegular"/>
              </a:defRPr>
            </a:lvl5pPr>
          </a:lstStyle>
          <a:p>
            <a:r>
              <a:rPr lang="de-DE"/>
              <a:t>Platz für Fußnoten</a:t>
            </a:r>
            <a:br>
              <a:rPr lang="de-DE"/>
            </a:br>
            <a:r>
              <a:rPr lang="de-DE"/>
              <a:t>Zweizeilig - (Unten ausgerichtet)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979850-1EB9-42B0-AFF3-C72F4A81E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5" y="10242743"/>
            <a:ext cx="1683186" cy="113748"/>
          </a:xfrm>
          <a:prstGeom prst="rect">
            <a:avLst/>
          </a:prstGeom>
        </p:spPr>
      </p:pic>
      <p:sp>
        <p:nvSpPr>
          <p:cNvPr id="28" name="Textplatzhalter 51">
            <a:extLst>
              <a:ext uri="{FF2B5EF4-FFF2-40B4-BE49-F238E27FC236}">
                <a16:creationId xmlns:a16="http://schemas.microsoft.com/office/drawing/2014/main" id="{7A017EEB-CFD3-5F44-A564-10D397365C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469600" y="6987600"/>
            <a:ext cx="4734000" cy="1940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Blindtext für–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Bulletpoints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Diese sollten nicht mehr als 6 Punkte beinhalten.</a:t>
            </a:r>
          </a:p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Zweiter Punkt 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7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ildplatzhalter 12">
            <a:extLst>
              <a:ext uri="{FF2B5EF4-FFF2-40B4-BE49-F238E27FC236}">
                <a16:creationId xmlns:a16="http://schemas.microsoft.com/office/drawing/2014/main" id="{EFCC0C55-5BDE-C74C-A017-4D1DAAB3AA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8000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Bildplatzhalter 12">
            <a:extLst>
              <a:ext uri="{FF2B5EF4-FFF2-40B4-BE49-F238E27FC236}">
                <a16:creationId xmlns:a16="http://schemas.microsoft.com/office/drawing/2014/main" id="{7AB81A08-B50A-6149-AE80-8DA6C81D56A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218113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5" name="Bildplatzhalter 12">
            <a:extLst>
              <a:ext uri="{FF2B5EF4-FFF2-40B4-BE49-F238E27FC236}">
                <a16:creationId xmlns:a16="http://schemas.microsoft.com/office/drawing/2014/main" id="{7CA874D3-C44A-324E-990C-54FBB65A8248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5137200" y="237262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8" name="Bildplatzhalter 12">
            <a:extLst>
              <a:ext uri="{FF2B5EF4-FFF2-40B4-BE49-F238E27FC236}">
                <a16:creationId xmlns:a16="http://schemas.microsoft.com/office/drawing/2014/main" id="{AFCECB6B-EA1F-084E-8F1D-CDE862B6F271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140800" y="384037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72" name="Textplatzhalter 30">
            <a:extLst>
              <a:ext uri="{FF2B5EF4-FFF2-40B4-BE49-F238E27FC236}">
                <a16:creationId xmlns:a16="http://schemas.microsoft.com/office/drawing/2014/main" id="{4B41A730-3C03-734B-8190-451A1EE8817C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0000" y="6123600"/>
            <a:ext cx="1724400" cy="2916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SUBLINE (GROSSBUCHSTABEN)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27" userDrawn="1">
          <p15:clr>
            <a:srgbClr val="FBAE40"/>
          </p15:clr>
        </p15:guide>
        <p15:guide id="2" pos="4537" userDrawn="1">
          <p15:clr>
            <a:srgbClr val="FBAE40"/>
          </p15:clr>
        </p15:guide>
        <p15:guide id="3" orient="horz" pos="214" userDrawn="1">
          <p15:clr>
            <a:srgbClr val="FBAE40"/>
          </p15:clr>
        </p15:guide>
        <p15:guide id="4" orient="horz" pos="651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Vorderseite-Imag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Bildplatzhalter 12">
            <a:extLst>
              <a:ext uri="{FF2B5EF4-FFF2-40B4-BE49-F238E27FC236}">
                <a16:creationId xmlns:a16="http://schemas.microsoft.com/office/drawing/2014/main" id="{874D48B4-00C6-9E46-9E6B-C4EEDF08AB89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0" y="1036800"/>
            <a:ext cx="7560000" cy="4197600"/>
          </a:xfrm>
          <a:prstGeom prst="rect">
            <a:avLst/>
          </a:prstGeom>
          <a:ln w="5080">
            <a:noFill/>
          </a:ln>
        </p:spPr>
        <p:txBody>
          <a:bodyPr vert="horz" lIns="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0" name="Bildplatzhalter 12">
            <a:extLst>
              <a:ext uri="{FF2B5EF4-FFF2-40B4-BE49-F238E27FC236}">
                <a16:creationId xmlns:a16="http://schemas.microsoft.com/office/drawing/2014/main" id="{6E65A84F-9C86-0647-BB6B-BE0B0FB91AD8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4696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1" name="Bildplatzhalter 12">
            <a:extLst>
              <a:ext uri="{FF2B5EF4-FFF2-40B4-BE49-F238E27FC236}">
                <a16:creationId xmlns:a16="http://schemas.microsoft.com/office/drawing/2014/main" id="{0F6967FF-8DE9-C14C-88EF-524EA37AC708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30696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3" name="Bildplatzhalter 12">
            <a:extLst>
              <a:ext uri="{FF2B5EF4-FFF2-40B4-BE49-F238E27FC236}">
                <a16:creationId xmlns:a16="http://schemas.microsoft.com/office/drawing/2014/main" id="{8CC76796-B06D-6D43-A079-30D1211B17BB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36697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4" name="Bildplatzhalter 12">
            <a:extLst>
              <a:ext uri="{FF2B5EF4-FFF2-40B4-BE49-F238E27FC236}">
                <a16:creationId xmlns:a16="http://schemas.microsoft.com/office/drawing/2014/main" id="{2F850717-D5CB-4446-B43D-0576EC57B9BD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2698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5" name="Bildplatzhalter 12">
            <a:extLst>
              <a:ext uri="{FF2B5EF4-FFF2-40B4-BE49-F238E27FC236}">
                <a16:creationId xmlns:a16="http://schemas.microsoft.com/office/drawing/2014/main" id="{566C28E5-93F4-E84C-BFA8-20E5E1EBE63A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486990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6" name="Bildplatzhalter 12">
            <a:extLst>
              <a:ext uri="{FF2B5EF4-FFF2-40B4-BE49-F238E27FC236}">
                <a16:creationId xmlns:a16="http://schemas.microsoft.com/office/drawing/2014/main" id="{0A2495C6-441C-F644-AC10-B2CFF133808A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546997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58" name="Bildplatzhalter 12">
            <a:extLst>
              <a:ext uri="{FF2B5EF4-FFF2-40B4-BE49-F238E27FC236}">
                <a16:creationId xmlns:a16="http://schemas.microsoft.com/office/drawing/2014/main" id="{AD5DD8B4-76D1-A243-AB41-47713C5ACD34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070050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1" name="Bildplatzhalter 12">
            <a:extLst>
              <a:ext uri="{FF2B5EF4-FFF2-40B4-BE49-F238E27FC236}">
                <a16:creationId xmlns:a16="http://schemas.microsoft.com/office/drawing/2014/main" id="{595092E5-5A30-DA40-901E-733DB549A3BB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6670125" y="9738000"/>
            <a:ext cx="514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6" name="Bildplatzhalter 12">
            <a:extLst>
              <a:ext uri="{FF2B5EF4-FFF2-40B4-BE49-F238E27FC236}">
                <a16:creationId xmlns:a16="http://schemas.microsoft.com/office/drawing/2014/main" id="{46FB206D-B980-5344-AF1B-45F2D44B9EEB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2469600" y="9259200"/>
            <a:ext cx="860400" cy="3096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17" name="Bildplatzhalter 12">
            <a:extLst>
              <a:ext uri="{FF2B5EF4-FFF2-40B4-BE49-F238E27FC236}">
                <a16:creationId xmlns:a16="http://schemas.microsoft.com/office/drawing/2014/main" id="{E22C4F82-4A44-FD4E-8B9F-AB751D9CB7AF}"/>
              </a:ext>
            </a:extLst>
          </p:cNvPr>
          <p:cNvSpPr>
            <a:spLocks noGrp="1"/>
          </p:cNvSpPr>
          <p:nvPr>
            <p:ph type="pic" sz="quarter" idx="91"/>
          </p:nvPr>
        </p:nvSpPr>
        <p:spPr>
          <a:xfrm>
            <a:off x="34380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3" name="Bildplatzhalter 12">
            <a:extLst>
              <a:ext uri="{FF2B5EF4-FFF2-40B4-BE49-F238E27FC236}">
                <a16:creationId xmlns:a16="http://schemas.microsoft.com/office/drawing/2014/main" id="{5549757D-B662-854F-98E8-24E97C0CD1AE}"/>
              </a:ext>
            </a:extLst>
          </p:cNvPr>
          <p:cNvSpPr>
            <a:spLocks noGrp="1"/>
          </p:cNvSpPr>
          <p:nvPr>
            <p:ph type="pic" sz="quarter" idx="92"/>
          </p:nvPr>
        </p:nvSpPr>
        <p:spPr>
          <a:xfrm>
            <a:off x="4009500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4" name="Bildplatzhalter 12">
            <a:extLst>
              <a:ext uri="{FF2B5EF4-FFF2-40B4-BE49-F238E27FC236}">
                <a16:creationId xmlns:a16="http://schemas.microsoft.com/office/drawing/2014/main" id="{703E51E3-C178-2E41-A004-3F1059A135C8}"/>
              </a:ext>
            </a:extLst>
          </p:cNvPr>
          <p:cNvSpPr>
            <a:spLocks noGrp="1"/>
          </p:cNvSpPr>
          <p:nvPr>
            <p:ph type="pic" sz="quarter" idx="93"/>
          </p:nvPr>
        </p:nvSpPr>
        <p:spPr>
          <a:xfrm>
            <a:off x="45714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125" name="Bildplatzhalter 12">
            <a:extLst>
              <a:ext uri="{FF2B5EF4-FFF2-40B4-BE49-F238E27FC236}">
                <a16:creationId xmlns:a16="http://schemas.microsoft.com/office/drawing/2014/main" id="{22D875CD-BD1A-4D4A-BFBE-6CCAAFCDBDB9}"/>
              </a:ext>
            </a:extLst>
          </p:cNvPr>
          <p:cNvSpPr>
            <a:spLocks noGrp="1"/>
          </p:cNvSpPr>
          <p:nvPr>
            <p:ph type="pic" sz="quarter" idx="94"/>
          </p:nvPr>
        </p:nvSpPr>
        <p:spPr>
          <a:xfrm>
            <a:off x="5142975" y="9259200"/>
            <a:ext cx="478800" cy="313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63" name="Textplatzhalter 51"/>
          <p:cNvSpPr>
            <a:spLocks noGrp="1"/>
          </p:cNvSpPr>
          <p:nvPr>
            <p:ph type="body" sz="quarter" idx="25" hasCustomPrompt="1"/>
          </p:nvPr>
        </p:nvSpPr>
        <p:spPr>
          <a:xfrm>
            <a:off x="2469600" y="5461200"/>
            <a:ext cx="4734000" cy="14868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Dies ist ein Blindtext für den </a:t>
            </a:r>
            <a:r>
              <a:rPr lang="de-DE" err="1"/>
              <a:t>Introtext</a:t>
            </a:r>
            <a:r>
              <a:rPr lang="de-DE"/>
              <a:t>. </a:t>
            </a:r>
            <a:br>
              <a:rPr lang="de-DE"/>
            </a:br>
            <a:r>
              <a:rPr lang="de-DE"/>
              <a:t>Dieser sollte nicht mehr als 8 Zeilen beinhalten.</a:t>
            </a:r>
          </a:p>
        </p:txBody>
      </p:sp>
      <p:sp>
        <p:nvSpPr>
          <p:cNvPr id="26" name="Textplatzhalter 51">
            <a:extLst>
              <a:ext uri="{FF2B5EF4-FFF2-40B4-BE49-F238E27FC236}">
                <a16:creationId xmlns:a16="http://schemas.microsoft.com/office/drawing/2014/main" id="{EC0355D0-2B4D-9447-BC1D-3FAD0E6A2A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54792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22FF1AA5-5E06-D444-A063-F850845CF9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1995167" cy="303833"/>
          </a:xfrm>
          <a:prstGeom prst="rect">
            <a:avLst/>
          </a:prstGeom>
        </p:spPr>
      </p:pic>
      <p:sp>
        <p:nvSpPr>
          <p:cNvPr id="46" name="Textplatzhalter 30">
            <a:extLst>
              <a:ext uri="{FF2B5EF4-FFF2-40B4-BE49-F238E27FC236}">
                <a16:creationId xmlns:a16="http://schemas.microsoft.com/office/drawing/2014/main" id="{4500A1C5-B0A2-F844-A712-FCAC410BF7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9600" y="10152000"/>
            <a:ext cx="4734000" cy="196657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600" b="0" i="0" kern="1200" spc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500">
                <a:latin typeface="DINPro-CondRegular"/>
                <a:cs typeface="DINPro-CondRegular"/>
              </a:defRPr>
            </a:lvl2pPr>
            <a:lvl3pPr>
              <a:defRPr sz="500">
                <a:latin typeface="DINPro-CondRegular"/>
                <a:cs typeface="DINPro-CondRegular"/>
              </a:defRPr>
            </a:lvl3pPr>
            <a:lvl4pPr>
              <a:defRPr sz="500">
                <a:latin typeface="DINPro-CondRegular"/>
                <a:cs typeface="DINPro-CondRegular"/>
              </a:defRPr>
            </a:lvl4pPr>
            <a:lvl5pPr>
              <a:defRPr sz="500">
                <a:latin typeface="DINPro-CondRegular"/>
                <a:cs typeface="DINPro-CondRegular"/>
              </a:defRPr>
            </a:lvl5pPr>
          </a:lstStyle>
          <a:p>
            <a:r>
              <a:rPr lang="de-DE"/>
              <a:t>Platz für Fußnoten</a:t>
            </a:r>
            <a:br>
              <a:rPr lang="de-DE"/>
            </a:br>
            <a:r>
              <a:rPr lang="de-DE"/>
              <a:t>Zweizeilig - (Unten ausgerichtet)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4979850-1EB9-42B0-AFF3-C72F4A81E9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165" y="10242743"/>
            <a:ext cx="1683186" cy="113748"/>
          </a:xfrm>
          <a:prstGeom prst="rect">
            <a:avLst/>
          </a:prstGeom>
        </p:spPr>
      </p:pic>
      <p:sp>
        <p:nvSpPr>
          <p:cNvPr id="28" name="Textplatzhalter 51">
            <a:extLst>
              <a:ext uri="{FF2B5EF4-FFF2-40B4-BE49-F238E27FC236}">
                <a16:creationId xmlns:a16="http://schemas.microsoft.com/office/drawing/2014/main" id="{7A017EEB-CFD3-5F44-A564-10D397365C7C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469600" y="6987600"/>
            <a:ext cx="4734000" cy="19404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750" b="0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Blindtext für–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Bulletpoints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1200"/>
              </a:lnSpc>
            </a:pP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Diese sollten nicht mehr als 6 Punkte beinhalten.</a:t>
            </a:r>
          </a:p>
          <a:p>
            <a:pPr>
              <a:lnSpc>
                <a:spcPts val="1900"/>
              </a:lnSpc>
            </a:pPr>
            <a:r>
              <a:rPr lang="de-DE" sz="750" b="1">
                <a:latin typeface="Arial" panose="020B0604020202020204" pitchFamily="34" charset="0"/>
                <a:cs typeface="Arial" panose="020B0604020202020204" pitchFamily="34" charset="0"/>
              </a:rPr>
              <a:t>Zweiter Punkt –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75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de-DE" sz="75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7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ildplatzhalter 12">
            <a:extLst>
              <a:ext uri="{FF2B5EF4-FFF2-40B4-BE49-F238E27FC236}">
                <a16:creationId xmlns:a16="http://schemas.microsoft.com/office/drawing/2014/main" id="{EFCC0C55-5BDE-C74C-A017-4D1DAAB3AA1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78000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3" name="Bildplatzhalter 12">
            <a:extLst>
              <a:ext uri="{FF2B5EF4-FFF2-40B4-BE49-F238E27FC236}">
                <a16:creationId xmlns:a16="http://schemas.microsoft.com/office/drawing/2014/main" id="{7AB81A08-B50A-6149-AE80-8DA6C81D56A9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1218113" y="9608400"/>
            <a:ext cx="648000" cy="439200"/>
          </a:xfrm>
          <a:prstGeom prst="rect">
            <a:avLst/>
          </a:prstGeom>
          <a:ln w="5080">
            <a:noFill/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1" name="Bildplatzhalter 12">
            <a:extLst>
              <a:ext uri="{FF2B5EF4-FFF2-40B4-BE49-F238E27FC236}">
                <a16:creationId xmlns:a16="http://schemas.microsoft.com/office/drawing/2014/main" id="{21BDABFD-A6AA-7144-861B-41BC2285154D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5137200" y="1040400"/>
            <a:ext cx="2052000" cy="270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43" name="Bildplatzhalter 12">
            <a:extLst>
              <a:ext uri="{FF2B5EF4-FFF2-40B4-BE49-F238E27FC236}">
                <a16:creationId xmlns:a16="http://schemas.microsoft.com/office/drawing/2014/main" id="{93EB6808-78A5-9748-87B3-96AB3ACAE514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5140800" y="3878475"/>
            <a:ext cx="2052000" cy="1353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0000"/>
          <a:lstStyle>
            <a:lvl1pPr>
              <a:defRPr sz="1100" baseline="0">
                <a:noFill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/>
          </a:p>
        </p:txBody>
      </p:sp>
      <p:sp>
        <p:nvSpPr>
          <p:cNvPr id="34" name="Textplatzhalter 30">
            <a:extLst>
              <a:ext uri="{FF2B5EF4-FFF2-40B4-BE49-F238E27FC236}">
                <a16:creationId xmlns:a16="http://schemas.microsoft.com/office/drawing/2014/main" id="{C4F8DAA8-FE3A-1C4F-A014-EEB0F022D70D}"/>
              </a:ext>
            </a:extLst>
          </p:cNvPr>
          <p:cNvSpPr>
            <a:spLocks noGrp="1"/>
          </p:cNvSpPr>
          <p:nvPr>
            <p:ph type="body" sz="quarter" idx="87" hasCustomPrompt="1"/>
          </p:nvPr>
        </p:nvSpPr>
        <p:spPr>
          <a:xfrm>
            <a:off x="359925" y="70848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1234567890550 | UVP 1.255,00 €</a:t>
            </a:r>
          </a:p>
        </p:txBody>
      </p:sp>
      <p:sp>
        <p:nvSpPr>
          <p:cNvPr id="35" name="Textplatzhalter 30">
            <a:extLst>
              <a:ext uri="{FF2B5EF4-FFF2-40B4-BE49-F238E27FC236}">
                <a16:creationId xmlns:a16="http://schemas.microsoft.com/office/drawing/2014/main" id="{189B1049-8188-5548-A4CB-C8A24F85DCE3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9926" y="6609600"/>
            <a:ext cx="1785051" cy="437021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tabLst>
                <a:tab pos="266700" algn="l"/>
              </a:tabLst>
            </a:pP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ARTIKELNUMMER</a:t>
            </a:r>
            <a:b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700">
                <a:latin typeface="Arial" panose="020B0604020202020204" pitchFamily="34" charset="0"/>
                <a:cs typeface="Arial" panose="020B0604020202020204" pitchFamily="34" charset="0"/>
              </a:rPr>
              <a:t>EAN 1234567890650 | UVP 1.265,00 €</a:t>
            </a:r>
          </a:p>
        </p:txBody>
      </p:sp>
      <p:sp>
        <p:nvSpPr>
          <p:cNvPr id="36" name="Textplatzhalter 30">
            <a:extLst>
              <a:ext uri="{FF2B5EF4-FFF2-40B4-BE49-F238E27FC236}">
                <a16:creationId xmlns:a16="http://schemas.microsoft.com/office/drawing/2014/main" id="{F36AA529-5E4F-3D4C-937F-CE5A588974DF}"/>
              </a:ext>
            </a:extLst>
          </p:cNvPr>
          <p:cNvSpPr>
            <a:spLocks noGrp="1"/>
          </p:cNvSpPr>
          <p:nvPr>
            <p:ph type="body" sz="quarter" idx="84" hasCustomPrompt="1"/>
          </p:nvPr>
        </p:nvSpPr>
        <p:spPr>
          <a:xfrm>
            <a:off x="360000" y="6123600"/>
            <a:ext cx="1724400" cy="291600"/>
          </a:xfrm>
          <a:prstGeom prst="rect">
            <a:avLst/>
          </a:prstGeom>
        </p:spPr>
        <p:txBody>
          <a:bodyPr wrap="none" lIns="0" tIns="0" rIns="0" bIns="0" anchor="b" anchorCtr="0"/>
          <a:lstStyle>
            <a:lvl1pPr marL="0" indent="0">
              <a:lnSpc>
                <a:spcPts val="1300"/>
              </a:lnSpc>
              <a:spcBef>
                <a:spcPts val="0"/>
              </a:spcBef>
              <a:buNone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SUBLINE (GROSSBUCHSTABEN)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74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4537">
          <p15:clr>
            <a:srgbClr val="FBAE40"/>
          </p15:clr>
        </p15:guide>
        <p15:guide id="3" orient="horz" pos="214">
          <p15:clr>
            <a:srgbClr val="FBAE40"/>
          </p15:clr>
        </p15:guide>
        <p15:guide id="4" orient="horz" pos="65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eckseite-technische-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E396FE83-C38C-9C43-965C-AF6E5CE13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478" y="366074"/>
            <a:ext cx="1995167" cy="303833"/>
          </a:xfrm>
          <a:prstGeom prst="rect">
            <a:avLst/>
          </a:prstGeom>
        </p:spPr>
      </p:pic>
      <p:sp>
        <p:nvSpPr>
          <p:cNvPr id="17" name="Textplatzhalter 51">
            <a:extLst>
              <a:ext uri="{FF2B5EF4-FFF2-40B4-BE49-F238E27FC236}">
                <a16:creationId xmlns:a16="http://schemas.microsoft.com/office/drawing/2014/main" id="{12CF858D-EB15-7F4A-AD1A-E2591918D3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0" y="234000"/>
            <a:ext cx="2118904" cy="534368"/>
          </a:xfrm>
          <a:prstGeom prst="rect">
            <a:avLst/>
          </a:prstGeom>
          <a:solidFill>
            <a:schemeClr val="tx1"/>
          </a:solidFill>
        </p:spPr>
        <p:txBody>
          <a:bodyPr vert="horz" wrap="none" lIns="324000" tIns="36000" rIns="251999" bIns="36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300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HXW944</a:t>
            </a:r>
          </a:p>
        </p:txBody>
      </p:sp>
      <p:sp>
        <p:nvSpPr>
          <p:cNvPr id="18" name="Textplatzhalter 51">
            <a:extLst>
              <a:ext uri="{FF2B5EF4-FFF2-40B4-BE49-F238E27FC236}">
                <a16:creationId xmlns:a16="http://schemas.microsoft.com/office/drawing/2014/main" id="{1BC7AE68-7FC2-8D42-A614-024700BF2B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898757" y="316800"/>
            <a:ext cx="122400" cy="345600"/>
          </a:xfrm>
          <a:prstGeom prst="rect">
            <a:avLst/>
          </a:prstGeom>
          <a:noFill/>
        </p:spPr>
        <p:txBody>
          <a:bodyPr vert="vert270" wrap="square" lIns="0" tIns="0" rIns="0" bIns="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800" b="0" i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tabLst/>
              <a:defRPr sz="1000">
                <a:latin typeface="DINPro-CondMedium"/>
                <a:cs typeface="DINPro-CondMedium"/>
              </a:defRPr>
            </a:lvl5pPr>
          </a:lstStyle>
          <a:p>
            <a:pPr lvl="0"/>
            <a:r>
              <a:rPr lang="de-DE"/>
              <a:t>SERIE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C289FE0-D2A0-1B49-9D76-6F24543B9D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0995" y="8746437"/>
            <a:ext cx="6831943" cy="1136211"/>
          </a:xfrm>
          <a:prstGeom prst="rect">
            <a:avLst/>
          </a:prstGeom>
        </p:spPr>
        <p:txBody>
          <a:bodyPr lIns="0" tIns="0" rIns="0"/>
          <a:lstStyle>
            <a:lvl1pPr marL="0" indent="0">
              <a:lnSpc>
                <a:spcPts val="600"/>
              </a:lnSpc>
              <a:spcBef>
                <a:spcPts val="0"/>
              </a:spcBef>
              <a:buNone/>
              <a:defRPr sz="500">
                <a:solidFill>
                  <a:srgbClr val="6F6F6F"/>
                </a:solidFill>
              </a:defRPr>
            </a:lvl1pPr>
          </a:lstStyle>
          <a:p>
            <a:r>
              <a:rPr lang="de-DE" err="1">
                <a:latin typeface="Arial Narrow" panose="020B0606020202030204" pitchFamily="34" charset="0"/>
              </a:rPr>
              <a:t>Fussnoten</a:t>
            </a:r>
            <a:endParaRPr lang="de-DE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2511166A-BE0B-AC4E-A9AE-7C0345D38CF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0995" y="10152000"/>
            <a:ext cx="4866616" cy="203133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buNone/>
              <a:defRPr sz="600"/>
            </a:lvl1pPr>
          </a:lstStyle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Weitere Infos unter: </a:t>
            </a:r>
            <a:r>
              <a:rPr lang="de-DE" err="1">
                <a:latin typeface="Arial" panose="020B0604020202020204" pitchFamily="34" charset="0"/>
                <a:cs typeface="Arial" panose="020B0604020202020204" pitchFamily="34" charset="0"/>
              </a:rPr>
              <a:t>www.panasonic.de</a:t>
            </a:r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Technische Änderungen vorbehalten. Gewicht und Abmessungen sind ungefähre Angaben. Stand: 10 / 2020</a:t>
            </a:r>
          </a:p>
        </p:txBody>
      </p:sp>
    </p:spTree>
    <p:extLst>
      <p:ext uri="{BB962C8B-B14F-4D97-AF65-F5344CB8AC3E}">
        <p14:creationId xmlns:p14="http://schemas.microsoft.com/office/powerpoint/2010/main" val="3957391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27">
          <p15:clr>
            <a:srgbClr val="FBAE40"/>
          </p15:clr>
        </p15:guide>
        <p15:guide id="2" pos="4537">
          <p15:clr>
            <a:srgbClr val="FBAE40"/>
          </p15:clr>
        </p15:guide>
        <p15:guide id="3" orient="horz" pos="6519">
          <p15:clr>
            <a:srgbClr val="FBAE40"/>
          </p15:clr>
        </p15:guide>
        <p15:guide id="4" orient="horz" pos="21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>
            <a:extLst>
              <a:ext uri="{FF2B5EF4-FFF2-40B4-BE49-F238E27FC236}">
                <a16:creationId xmlns:a16="http://schemas.microsoft.com/office/drawing/2014/main" id="{81D38396-81A4-E9D6-4D42-1284701093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74" r="6700"/>
          <a:stretch/>
        </p:blipFill>
        <p:spPr>
          <a:xfrm>
            <a:off x="5123367" y="2364192"/>
            <a:ext cx="2058926" cy="1362842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445AC8A6-A552-43C0-B85B-A29CCFBC04AF}"/>
              </a:ext>
            </a:extLst>
          </p:cNvPr>
          <p:cNvSpPr txBox="1"/>
          <p:nvPr/>
        </p:nvSpPr>
        <p:spPr>
          <a:xfrm>
            <a:off x="5146649" y="4853405"/>
            <a:ext cx="20287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>
                <a:latin typeface="Arial" panose="020B0604020202020204" pitchFamily="34" charset="0"/>
                <a:cs typeface="Arial" panose="020B0604020202020204" pitchFamily="34" charset="0"/>
              </a:rPr>
              <a:t>Monitor ripiegabile e snodabile liberamente. Accesso al cavo senza disturbi.</a:t>
            </a:r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40D6284A-0E41-9F4C-8626-B5E914982F0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69600" y="5637684"/>
            <a:ext cx="4734000" cy="153586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ffectLst/>
                <a:ea typeface="Calibri" panose="020F0502020204030204" pitchFamily="34" charset="0"/>
              </a:rPr>
              <a:t>Grazie al suo esclusivo design in nero e alle eccellenti funzioni video, LUMIX S5M2X è la fotocamera perfetta per i creativi moderni che lavorano con le immagini e cercano il massimo livello qualitativo sia per quelle statiche che per quelle in movimento. Con il suo telaio compatto e resistente e l’aerazione incorporata, è sempre pronta e affidabile anche nelle situazioni più estreme.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ffectLst/>
                <a:ea typeface="Calibri" panose="020F0502020204030204" pitchFamily="34" charset="0"/>
              </a:rPr>
              <a:t>S5M2X si basa su un sensore CMOS full-frame di nuova concezione con 24 megapixel e un processore di immagine altrettanto innovativo, sviluppato nell’ambito del partenariato tecnologico L² tra LEICA e LUMIX. Il nuovo autofocus con tecnologia ibrida a rilevamento di fase è fatto apposta per una messa a fuoco rapida e precisa.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a typeface="Calibri" panose="020F0502020204030204" pitchFamily="34" charset="0"/>
              </a:rPr>
              <a:t>Con il nuovo processore, S5M2X impone nuovi standard per i video nella sua classe tariffaria. Tra le sue caratteristiche salienti troviamo ad esempio 4K60p 4:2:2 10 bit, supporto Apple </a:t>
            </a:r>
            <a:r>
              <a:rPr lang="it-IT" sz="800" dirty="0" err="1">
                <a:ea typeface="Calibri" panose="020F0502020204030204" pitchFamily="34" charset="0"/>
              </a:rPr>
              <a:t>ProRes</a:t>
            </a:r>
            <a:r>
              <a:rPr lang="it-IT" sz="800" dirty="0">
                <a:ea typeface="Calibri" panose="020F0502020204030204" pitchFamily="34" charset="0"/>
              </a:rPr>
              <a:t> e ALL-Intra, registrazioni su USB-SSD e funzioni streaming.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800" dirty="0">
                <a:ea typeface="Calibri" panose="020F0502020204030204" pitchFamily="34" charset="0"/>
              </a:rPr>
              <a:t>Ecco le caratteristiche di LUMIX S5M2X:</a:t>
            </a:r>
          </a:p>
        </p:txBody>
      </p:sp>
      <p:pic>
        <p:nvPicPr>
          <p:cNvPr id="68" name="Grafik 67">
            <a:extLst>
              <a:ext uri="{FF2B5EF4-FFF2-40B4-BE49-F238E27FC236}">
                <a16:creationId xmlns:a16="http://schemas.microsoft.com/office/drawing/2014/main" id="{05C19EED-DFB6-764C-BD36-3366BEA47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58" y="9738082"/>
            <a:ext cx="1567850" cy="305598"/>
          </a:xfrm>
          <a:prstGeom prst="rect">
            <a:avLst/>
          </a:prstGeom>
        </p:spPr>
      </p:pic>
      <p:sp>
        <p:nvSpPr>
          <p:cNvPr id="81" name="Textplatzhalter 30">
            <a:extLst>
              <a:ext uri="{FF2B5EF4-FFF2-40B4-BE49-F238E27FC236}">
                <a16:creationId xmlns:a16="http://schemas.microsoft.com/office/drawing/2014/main" id="{91B4459D-5476-D649-9DD8-C5532ABCED9C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359926" y="6609600"/>
            <a:ext cx="1785051" cy="939828"/>
          </a:xfrm>
          <a:prstGeom prst="rect">
            <a:avLst/>
          </a:prstGeom>
        </p:spPr>
        <p:txBody>
          <a:bodyPr wrap="none"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it-IT" b="1"/>
              <a:t>DC-S5M2XE</a:t>
            </a:r>
            <a:r>
              <a:rPr lang="it-IT"/>
              <a:t> (S5M2 Body) </a:t>
            </a:r>
          </a:p>
          <a:p>
            <a:pPr>
              <a:lnSpc>
                <a:spcPts val="1200"/>
              </a:lnSpc>
            </a:pPr>
            <a:r>
              <a:rPr lang="it-IT" sz="700"/>
              <a:t>EAN </a:t>
            </a:r>
            <a:r>
              <a:rPr lang="it-IT"/>
              <a:t>5025232951840</a:t>
            </a:r>
          </a:p>
          <a:p>
            <a:pPr>
              <a:lnSpc>
                <a:spcPts val="1200"/>
              </a:lnSpc>
            </a:pPr>
            <a:r>
              <a:rPr lang="it-IT" sz="700"/>
              <a:t>Voce di tariffa doganale 85258091000</a:t>
            </a:r>
          </a:p>
          <a:p>
            <a:pPr>
              <a:lnSpc>
                <a:spcPts val="1200"/>
              </a:lnSpc>
            </a:pPr>
            <a:r>
              <a:rPr lang="it-IT" sz="700"/>
              <a:t>Provenienza: </a:t>
            </a:r>
            <a:r>
              <a:rPr lang="it-IT"/>
              <a:t>Cina (CN)</a:t>
            </a:r>
          </a:p>
          <a:p>
            <a:pPr>
              <a:lnSpc>
                <a:spcPts val="1200"/>
              </a:lnSpc>
            </a:pPr>
            <a:r>
              <a:rPr lang="it-IT"/>
              <a:t>Imballaggio: 19x16x15 cm / 1,46 kg</a:t>
            </a:r>
          </a:p>
          <a:p>
            <a:pPr>
              <a:lnSpc>
                <a:spcPts val="1200"/>
              </a:lnSpc>
            </a:pPr>
            <a:endParaRPr lang="de-DE" sz="700" dirty="0"/>
          </a:p>
        </p:txBody>
      </p:sp>
      <p:sp>
        <p:nvSpPr>
          <p:cNvPr id="82" name="Textplatzhalter 51">
            <a:extLst>
              <a:ext uri="{FF2B5EF4-FFF2-40B4-BE49-F238E27FC236}">
                <a16:creationId xmlns:a16="http://schemas.microsoft.com/office/drawing/2014/main" id="{BF6AB7CE-84DA-0C43-ADD1-FFEF46A05A04}"/>
              </a:ext>
            </a:extLst>
          </p:cNvPr>
          <p:cNvSpPr txBox="1">
            <a:spLocks/>
          </p:cNvSpPr>
          <p:nvPr/>
        </p:nvSpPr>
        <p:spPr>
          <a:xfrm>
            <a:off x="177579" y="4141264"/>
            <a:ext cx="4099145" cy="1086174"/>
          </a:xfrm>
          <a:prstGeom prst="rect">
            <a:avLst/>
          </a:prstGeom>
          <a:solidFill>
            <a:srgbClr val="000000">
              <a:alpha val="20000"/>
            </a:srgbClr>
          </a:solidFill>
        </p:spPr>
        <p:txBody>
          <a:bodyPr vert="horz" wrap="square" lIns="144000" tIns="144000" rIns="180000" bIns="144000">
            <a:noAutofit/>
          </a:bodyPr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2600" kern="1200" baseline="0">
                <a:solidFill>
                  <a:srgbClr val="000000"/>
                </a:solidFill>
                <a:latin typeface="DINPro" panose="02000503030000020004" pitchFamily="2" charset="0"/>
                <a:ea typeface="+mn-ea"/>
                <a:cs typeface="DINPro" panose="02000503030000020004" pitchFamily="2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La fotocamera perfetta per le menti creative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AF422D55-A202-9E40-8AF5-3FF872C033A5}"/>
              </a:ext>
            </a:extLst>
          </p:cNvPr>
          <p:cNvSpPr/>
          <p:nvPr/>
        </p:nvSpPr>
        <p:spPr>
          <a:xfrm>
            <a:off x="0" y="4141265"/>
            <a:ext cx="180000" cy="1090800"/>
          </a:xfrm>
          <a:prstGeom prst="rect">
            <a:avLst/>
          </a:prstGeom>
          <a:solidFill>
            <a:srgbClr val="A500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>
            <a:extLst>
              <a:ext uri="{FF2B5EF4-FFF2-40B4-BE49-F238E27FC236}">
                <a16:creationId xmlns:a16="http://schemas.microsoft.com/office/drawing/2014/main" id="{46258EAE-8763-3643-9687-EDE484A1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6300847" y="9717731"/>
            <a:ext cx="437227" cy="30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>
            <a:extLst>
              <a:ext uri="{FF2B5EF4-FFF2-40B4-BE49-F238E27FC236}">
                <a16:creationId xmlns:a16="http://schemas.microsoft.com/office/drawing/2014/main" id="{19844274-B7BD-2847-8F20-5CCC9D9C7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6824648" y="9717731"/>
            <a:ext cx="378952" cy="31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" descr="\\NAS_O4BU_02\takada\data\LUMIX\制作\共通\PPT\logo\130627_4k_logos_Global.png">
            <a:extLst>
              <a:ext uri="{FF2B5EF4-FFF2-40B4-BE49-F238E27FC236}">
                <a16:creationId xmlns:a16="http://schemas.microsoft.com/office/drawing/2014/main" id="{9C78440E-77BB-C245-A336-2DBC3B63A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046" y="9725660"/>
            <a:ext cx="472856" cy="28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FD52918B-B424-3141-9188-AAE00CDC971C}"/>
              </a:ext>
            </a:extLst>
          </p:cNvPr>
          <p:cNvSpPr txBox="1">
            <a:spLocks/>
          </p:cNvSpPr>
          <p:nvPr/>
        </p:nvSpPr>
        <p:spPr>
          <a:xfrm>
            <a:off x="359927" y="6123455"/>
            <a:ext cx="1723496" cy="293272"/>
          </a:xfrm>
          <a:prstGeom prst="rect">
            <a:avLst/>
          </a:prstGeom>
        </p:spPr>
        <p:txBody>
          <a:bodyPr vert="horz" wrap="square" lIns="0" tIns="0" rIns="0" bIns="0" anchor="b" anchorCtr="0"/>
          <a:lstStyle>
            <a:lvl1pPr marL="0" indent="0" algn="l" defTabSz="521437" rtl="0" eaLnBrk="1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900" b="0" i="0" kern="1200" baseline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it-IT"/>
              <a:t>Fotocamera con obiettivo intercambiabile full frame L-Mount Lumix S</a:t>
            </a:r>
          </a:p>
        </p:txBody>
      </p:sp>
      <p:sp>
        <p:nvSpPr>
          <p:cNvPr id="40" name="Textplatzhalter 19">
            <a:extLst>
              <a:ext uri="{FF2B5EF4-FFF2-40B4-BE49-F238E27FC236}">
                <a16:creationId xmlns:a16="http://schemas.microsoft.com/office/drawing/2014/main" id="{257178C6-FB44-AE42-B62C-5EF81E28BFDD}"/>
              </a:ext>
            </a:extLst>
          </p:cNvPr>
          <p:cNvSpPr txBox="1">
            <a:spLocks/>
          </p:cNvSpPr>
          <p:nvPr/>
        </p:nvSpPr>
        <p:spPr>
          <a:xfrm>
            <a:off x="0" y="5315958"/>
            <a:ext cx="2144977" cy="53436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324000" tIns="36000" rIns="251999" bIns="36000">
            <a:spAutoFit/>
          </a:bodyPr>
          <a:lstStyle>
            <a:lvl1pPr marL="0" indent="0" algn="l" defTabSz="52143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3000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2pPr>
            <a:lvl3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3pPr>
            <a:lvl4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4pPr>
            <a:lvl5pPr marL="0" indent="0" algn="l" defTabSz="521437" rtl="0" eaLnBrk="1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 kern="1200">
                <a:solidFill>
                  <a:schemeClr val="tx1"/>
                </a:solidFill>
                <a:latin typeface="DINPro-CondMedium"/>
                <a:ea typeface="+mn-ea"/>
                <a:cs typeface="DINPro-CondMedium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S5M2X</a:t>
            </a:r>
          </a:p>
        </p:txBody>
      </p:sp>
      <p:sp>
        <p:nvSpPr>
          <p:cNvPr id="26" name="Textplatzhalter 30">
            <a:extLst>
              <a:ext uri="{FF2B5EF4-FFF2-40B4-BE49-F238E27FC236}">
                <a16:creationId xmlns:a16="http://schemas.microsoft.com/office/drawing/2014/main" id="{1680804B-9096-4076-902A-B454021B2F3F}"/>
              </a:ext>
            </a:extLst>
          </p:cNvPr>
          <p:cNvSpPr txBox="1">
            <a:spLocks/>
          </p:cNvSpPr>
          <p:nvPr/>
        </p:nvSpPr>
        <p:spPr>
          <a:xfrm>
            <a:off x="359927" y="7717629"/>
            <a:ext cx="1785051" cy="939827"/>
          </a:xfrm>
          <a:prstGeom prst="rect">
            <a:avLst/>
          </a:prstGeom>
        </p:spPr>
        <p:txBody>
          <a:bodyPr wrap="none" lIns="0" tIns="0" rIns="0" bIns="0"/>
          <a:lstStyle>
            <a:lvl1pPr marL="0" indent="0" algn="l" defTabSz="521437" rtl="0" eaLnBrk="1" latinLnBrk="0" hangingPunct="1">
              <a:lnSpc>
                <a:spcPts val="1500"/>
              </a:lnSpc>
              <a:spcBef>
                <a:spcPts val="0"/>
              </a:spcBef>
              <a:buFont typeface="Arial"/>
              <a:buNone/>
              <a:defRPr sz="7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tabLst>
                <a:tab pos="266700" algn="l"/>
              </a:tabLst>
            </a:pPr>
            <a:r>
              <a:rPr lang="it-IT" b="1"/>
              <a:t>DC-S5M2XKE</a:t>
            </a:r>
            <a:r>
              <a:rPr lang="it-IT"/>
              <a:t> (S5M2 + </a:t>
            </a:r>
            <a:r>
              <a:rPr lang="it-IT" b="0" i="0">
                <a:solidFill>
                  <a:srgbClr val="000000"/>
                </a:solidFill>
                <a:effectLst/>
              </a:rPr>
              <a:t>S-R2060E</a:t>
            </a:r>
            <a:r>
              <a:rPr lang="it-IT"/>
              <a:t>) </a:t>
            </a:r>
          </a:p>
          <a:p>
            <a:pPr>
              <a:lnSpc>
                <a:spcPts val="1200"/>
              </a:lnSpc>
            </a:pPr>
            <a:r>
              <a:rPr lang="it-IT"/>
              <a:t>EAN 5025232951857 </a:t>
            </a:r>
          </a:p>
          <a:p>
            <a:pPr>
              <a:lnSpc>
                <a:spcPts val="1200"/>
              </a:lnSpc>
            </a:pPr>
            <a:r>
              <a:rPr lang="it-IT" sz="700"/>
              <a:t>Voce di tariffa doganale 85258091000</a:t>
            </a:r>
          </a:p>
          <a:p>
            <a:pPr>
              <a:lnSpc>
                <a:spcPts val="1200"/>
              </a:lnSpc>
            </a:pPr>
            <a:r>
              <a:rPr lang="it-IT" sz="700"/>
              <a:t>Provenienza: </a:t>
            </a:r>
            <a:r>
              <a:rPr lang="it-IT"/>
              <a:t>Cina (CN)</a:t>
            </a:r>
          </a:p>
          <a:p>
            <a:pPr>
              <a:lnSpc>
                <a:spcPts val="1200"/>
              </a:lnSpc>
            </a:pPr>
            <a:r>
              <a:rPr lang="it-IT"/>
              <a:t>Imballaggio: 29x16x15 cm / 2,09 kg</a:t>
            </a:r>
          </a:p>
        </p:txBody>
      </p:sp>
      <p:sp>
        <p:nvSpPr>
          <p:cNvPr id="41" name="Textplatzhalter 134">
            <a:extLst>
              <a:ext uri="{FF2B5EF4-FFF2-40B4-BE49-F238E27FC236}">
                <a16:creationId xmlns:a16="http://schemas.microsoft.com/office/drawing/2014/main" id="{834BCC15-0DDB-4496-95A7-BC236CAB4B94}"/>
              </a:ext>
            </a:extLst>
          </p:cNvPr>
          <p:cNvSpPr txBox="1">
            <a:spLocks/>
          </p:cNvSpPr>
          <p:nvPr/>
        </p:nvSpPr>
        <p:spPr>
          <a:xfrm>
            <a:off x="2469601" y="7606503"/>
            <a:ext cx="5017050" cy="1883917"/>
          </a:xfrm>
          <a:prstGeom prst="rect">
            <a:avLst/>
          </a:prstGeom>
        </p:spPr>
        <p:txBody>
          <a:bodyPr vert="horz" lIns="0" tIns="0" rIns="0" bIns="0"/>
          <a:lstStyle>
            <a:defPPr>
              <a:defRPr lang="de-DE"/>
            </a:defPPr>
            <a:lvl1pPr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tabLst/>
              <a:defRPr sz="750" b="1" i="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>
                <a:latin typeface="DINPro-CondMedium"/>
                <a:cs typeface="DINPro-CondMedium"/>
              </a:defRPr>
            </a:lvl2pPr>
            <a:lvl3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tabLst/>
              <a:defRPr sz="1000">
                <a:latin typeface="DINPro-CondMedium"/>
                <a:cs typeface="DINPro-CondMedium"/>
              </a:defRPr>
            </a:lvl3pPr>
            <a:lvl4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  <a:tabLst/>
              <a:defRPr sz="1000">
                <a:latin typeface="DINPro-CondMedium"/>
                <a:cs typeface="DINPro-CondMedium"/>
              </a:defRPr>
            </a:lvl4pPr>
            <a:lvl5pPr marL="0" indent="0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Font typeface="Arial"/>
              <a:buChar char="»"/>
              <a:tabLst/>
              <a:defRPr sz="1000">
                <a:latin typeface="DINPro-CondMedium"/>
                <a:cs typeface="DINPro-CondMedium"/>
              </a:defRPr>
            </a:lvl5pPr>
            <a:lvl6pPr marL="2867901" indent="-260718">
              <a:spcBef>
                <a:spcPct val="20000"/>
              </a:spcBef>
              <a:buFont typeface="Arial"/>
              <a:buChar char="•"/>
              <a:defRPr sz="2300"/>
            </a:lvl6pPr>
            <a:lvl7pPr marL="3389338" indent="-260718">
              <a:spcBef>
                <a:spcPct val="20000"/>
              </a:spcBef>
              <a:buFont typeface="Arial"/>
              <a:buChar char="•"/>
              <a:defRPr sz="2300"/>
            </a:lvl7pPr>
            <a:lvl8pPr marL="3910775" indent="-260718">
              <a:spcBef>
                <a:spcPct val="20000"/>
              </a:spcBef>
              <a:buFont typeface="Arial"/>
              <a:buChar char="•"/>
              <a:defRPr sz="2300"/>
            </a:lvl8pPr>
            <a:lvl9pPr marL="4432211" indent="-260718">
              <a:spcBef>
                <a:spcPct val="20000"/>
              </a:spcBef>
              <a:buFont typeface="Arial"/>
              <a:buChar char="•"/>
              <a:defRPr sz="2300"/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Immagini di qualità – </a:t>
            </a:r>
            <a:r>
              <a:rPr lang="it-IT" b="0" dirty="0">
                <a:solidFill>
                  <a:schemeClr val="tx1"/>
                </a:solidFill>
              </a:rPr>
              <a:t>nuovo sensore da 24,2 MP e nuovo processore / riprese ad alta risoluzione a 96 MP.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Miglior stabilizzatore di immagine – </a:t>
            </a:r>
            <a:r>
              <a:rPr lang="it-IT" b="0" dirty="0">
                <a:solidFill>
                  <a:schemeClr val="tx1"/>
                </a:solidFill>
              </a:rPr>
              <a:t>doppia stabilizzazione con fino a 7,5 livelli: telaio I.S. a 5 assi + O.I.S. per l’obiettivo.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b="1" dirty="0">
                <a:solidFill>
                  <a:schemeClr val="tx1"/>
                </a:solidFill>
              </a:rPr>
              <a:t>AF ad alta velocità</a:t>
            </a:r>
            <a:r>
              <a:rPr lang="it-IT" b="0" dirty="0">
                <a:solidFill>
                  <a:schemeClr val="tx1"/>
                </a:solidFill>
              </a:rPr>
              <a:t> – ibrido a rilevamento di fase e burst con AFS fino a 30 B/s.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Funzioni video professionali – </a:t>
            </a:r>
            <a:r>
              <a:rPr lang="it-IT" b="0" dirty="0">
                <a:solidFill>
                  <a:schemeClr val="tx1"/>
                </a:solidFill>
              </a:rPr>
              <a:t>5,7K 30p Apple </a:t>
            </a:r>
            <a:r>
              <a:rPr lang="it-IT" b="0" dirty="0" err="1">
                <a:solidFill>
                  <a:schemeClr val="tx1"/>
                </a:solidFill>
              </a:rPr>
              <a:t>ProRes</a:t>
            </a:r>
            <a:r>
              <a:rPr lang="it-IT" b="0" dirty="0">
                <a:solidFill>
                  <a:schemeClr val="tx1"/>
                </a:solidFill>
              </a:rPr>
              <a:t> 4:2:2 HQ / RAW Video Output / registrazioni ALL-Intra e su USB-SSD, live streaming (Wireless/Wired)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Perfetta gestione del calore –</a:t>
            </a:r>
            <a:r>
              <a:rPr lang="it-IT" b="0" dirty="0">
                <a:solidFill>
                  <a:schemeClr val="tx1"/>
                </a:solidFill>
              </a:rPr>
              <a:t> aerazione integrata per riprese video senza limitazioni.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Design resistente – </a:t>
            </a:r>
            <a:r>
              <a:rPr lang="it-IT" b="0" dirty="0">
                <a:solidFill>
                  <a:schemeClr val="tx1"/>
                </a:solidFill>
              </a:rPr>
              <a:t>involucro in magnesio, protezione contro calore, polvere e schizzi.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it-IT" dirty="0">
                <a:solidFill>
                  <a:schemeClr val="tx1"/>
                </a:solidFill>
              </a:rPr>
              <a:t>Utilizzo intuitivo –</a:t>
            </a:r>
            <a:r>
              <a:rPr lang="it-IT" b="0" dirty="0">
                <a:solidFill>
                  <a:schemeClr val="tx1"/>
                </a:solidFill>
              </a:rPr>
              <a:t> joystick a 8 direzioni, mirino OLED più grande, LCD snodabile liberamente, 2 slot per schede SD</a:t>
            </a:r>
            <a:r>
              <a:rPr lang="it-IT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E51B282-06FE-4C60-9582-8D8E55299240}"/>
              </a:ext>
            </a:extLst>
          </p:cNvPr>
          <p:cNvSpPr txBox="1"/>
          <p:nvPr/>
        </p:nvSpPr>
        <p:spPr>
          <a:xfrm>
            <a:off x="5053388" y="3543516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Aerazione integrata per la gestione del calore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3C45309-65AE-343F-D52D-65D7BFE7FDEC}"/>
              </a:ext>
            </a:extLst>
          </p:cNvPr>
          <p:cNvSpPr/>
          <p:nvPr/>
        </p:nvSpPr>
        <p:spPr>
          <a:xfrm>
            <a:off x="5123367" y="905519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図 91">
            <a:extLst>
              <a:ext uri="{FF2B5EF4-FFF2-40B4-BE49-F238E27FC236}">
                <a16:creationId xmlns:a16="http://schemas.microsoft.com/office/drawing/2014/main" id="{46415566-0FC8-4E6C-FEAA-43D8CFD8F4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069" y="9737995"/>
            <a:ext cx="974230" cy="304778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11A181E1-48CF-450E-11FF-A351AA94DB0C}"/>
              </a:ext>
            </a:extLst>
          </p:cNvPr>
          <p:cNvSpPr/>
          <p:nvPr/>
        </p:nvSpPr>
        <p:spPr>
          <a:xfrm>
            <a:off x="5123366" y="2373434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D3B2AA3-214C-314E-6704-FB767A4C292A}"/>
              </a:ext>
            </a:extLst>
          </p:cNvPr>
          <p:cNvSpPr/>
          <p:nvPr/>
        </p:nvSpPr>
        <p:spPr>
          <a:xfrm>
            <a:off x="5128502" y="3832107"/>
            <a:ext cx="2052001" cy="135360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D3754C4D-33E6-CEC4-CCD3-99F8E49A89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6" b="8352"/>
          <a:stretch/>
        </p:blipFill>
        <p:spPr>
          <a:xfrm>
            <a:off x="5128502" y="903769"/>
            <a:ext cx="2046867" cy="1350034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E9B7CB8B-6BD6-AF37-A0D1-3DAC69F843B0}"/>
              </a:ext>
            </a:extLst>
          </p:cNvPr>
          <p:cNvSpPr txBox="1"/>
          <p:nvPr/>
        </p:nvSpPr>
        <p:spPr>
          <a:xfrm>
            <a:off x="5058941" y="2071329"/>
            <a:ext cx="12955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Doppia stabilizzazione immagine*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C550975-9D87-B514-208F-3B97ED09E1B4}"/>
              </a:ext>
            </a:extLst>
          </p:cNvPr>
          <p:cNvSpPr txBox="1"/>
          <p:nvPr/>
        </p:nvSpPr>
        <p:spPr>
          <a:xfrm>
            <a:off x="5072260" y="2205949"/>
            <a:ext cx="24905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>
                <a:solidFill>
                  <a:schemeClr val="tx1">
                    <a:lumMod val="50000"/>
                    <a:lumOff val="50000"/>
                  </a:schemeClr>
                </a:solidFill>
              </a:rPr>
              <a:t>* Body IS e Objective IS (se disp. per l’obiettivo) </a:t>
            </a:r>
          </a:p>
        </p:txBody>
      </p:sp>
      <p:pic>
        <p:nvPicPr>
          <p:cNvPr id="46" name="Grafik 45" descr="Ein Bild, das Text enthält.&#10;&#10;Automatisch generierte Beschreibung">
            <a:extLst>
              <a:ext uri="{FF2B5EF4-FFF2-40B4-BE49-F238E27FC236}">
                <a16:creationId xmlns:a16="http://schemas.microsoft.com/office/drawing/2014/main" id="{4AA1198C-AECD-0E35-8961-424C59A176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903" b="16012"/>
          <a:stretch/>
        </p:blipFill>
        <p:spPr>
          <a:xfrm>
            <a:off x="5117690" y="3825855"/>
            <a:ext cx="2069962" cy="1354536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E67E3CE5-F01A-5A8B-2BD0-ED7DF574DE06}"/>
              </a:ext>
            </a:extLst>
          </p:cNvPr>
          <p:cNvSpPr txBox="1"/>
          <p:nvPr/>
        </p:nvSpPr>
        <p:spPr>
          <a:xfrm>
            <a:off x="5058941" y="5006275"/>
            <a:ext cx="16065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contro polvere e schizzi d'acqua</a:t>
            </a:r>
          </a:p>
        </p:txBody>
      </p:sp>
      <p:pic>
        <p:nvPicPr>
          <p:cNvPr id="6" name="Grafik 5" descr="Ein Bild, das Kamera enthält.&#10;&#10;Automatisch generierte Beschreibung">
            <a:extLst>
              <a:ext uri="{FF2B5EF4-FFF2-40B4-BE49-F238E27FC236}">
                <a16:creationId xmlns:a16="http://schemas.microsoft.com/office/drawing/2014/main" id="{571883CE-0B52-28D3-4129-25D5B007E9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916" t="17245" r="18489" b="17507"/>
          <a:stretch/>
        </p:blipFill>
        <p:spPr>
          <a:xfrm>
            <a:off x="583953" y="1038019"/>
            <a:ext cx="3692771" cy="28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3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F700D9D-0B87-9D4C-8314-2DAB9A0F30E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0" y="234000"/>
            <a:ext cx="1841584" cy="534368"/>
          </a:xfrm>
        </p:spPr>
        <p:txBody>
          <a:bodyPr/>
          <a:lstStyle/>
          <a:p>
            <a:r>
              <a:rPr lang="it-IT"/>
              <a:t>S5M2X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C7B8FFA-3ED4-7343-9A9E-AFEA00A6836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95132" y="10467463"/>
            <a:ext cx="6797986" cy="92333"/>
          </a:xfrm>
        </p:spPr>
        <p:txBody>
          <a:bodyPr/>
          <a:lstStyle/>
          <a:p>
            <a:pPr algn="ctr">
              <a:tabLst>
                <a:tab pos="1885950" algn="l"/>
              </a:tabLst>
            </a:pPr>
            <a:r>
              <a:rPr lang="it-IT">
                <a:latin typeface="Arial" panose="020B0604020202020204" pitchFamily="34" charset="0"/>
                <a:cs typeface="Arial" panose="020B0604020202020204" pitchFamily="34" charset="0"/>
              </a:rPr>
              <a:t>Con riserva di modifiche tecniche. Il peso e le dimensioni sono dati indicativi. Aggiornato a: 01 / 2023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718518-CBAC-46FC-9BF2-2BF10BE87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67958"/>
              </p:ext>
            </p:extLst>
          </p:nvPr>
        </p:nvGraphicFramePr>
        <p:xfrm>
          <a:off x="184150" y="820431"/>
          <a:ext cx="6983508" cy="9980633"/>
        </p:xfrm>
        <a:graphic>
          <a:graphicData uri="http://schemas.openxmlformats.org/drawingml/2006/table">
            <a:tbl>
              <a:tblPr/>
              <a:tblGrid>
                <a:gridCol w="235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SENSORE D’IMMAGINE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Pixel totali/effettivi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25,3/24,2 MP, sensore CMOS full-frame senza filtro passa-basso con rivestimento AR, modalità High Resolution da 96 MP (JPEG/RAW)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Stabilizzatore d'immagine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Stabilizzatore d'immagine a 5 assi, compatibile con Dual I.S. (6,5 livelli).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REGISTRAZIONE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file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Foto: JPEG (DCF, Exif 2.31), RAW; Video: MOV/MP4: 265/HEVC, H.264; Apple ProRes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Rapporto di formato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4:3, 3:2, 16:9, 1:1, 65:24, 2:1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Spazio colore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sRGB, AdobeRGB, gamma dinamica 14+ stop (V-Log)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immagine foto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6.000 x 4.000 pixel, modalità High Resolution: 12.000 x 8.000 pixel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immagine video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[6K]: 5952x3968 max. 200 Mbps,  [C4K]: max. 200 Mbps, [4K]: 3840x2160 200 Mbps, [FHD]: 1920x1080 max. 150 Mbps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AUTOFOCUS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autofocus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 ibrido a rilevamento di fase / 779 punti AF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messa a fuoco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AF-S (singolo), AF-C (continuo), MF (manuale), rilevamento di occhi/viso/persone/animali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AF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Tracking / Full Area AF / Zone / Zona / 1 Area+ / 1 Area / Pinpoint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57170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misurazione (AF/MF/Focus Peaking)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/ • / •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 DELL'ESPOSIZIONE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Modalità di misurazione della luce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Multipla intelligente / ponderata centrale / spot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Tipi di esposizione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Programmazione, diaframma e tempo automatici, misurazione manuale a inseguimento, programmi video creativi, Slow&amp;Quick, Custom (1, 2,3), Intelligent Auto, programmi di scene, riconoscimento scene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100-51.200 (ampliato 50-204.800), DUAL Native ISO (AUTO, LOW, HIGH)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Compensazione dell'esposizione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± 5 EV in 1/3 livelli EV (± 3 EV per registrazioni video)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 di esposizioni automatica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5 o 7 immagini, in 1/3, 2/3 o 1 livello EV (+serie di messa a fuoco, serie diaframma)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BILANCIAMENTO DEL BIANCO/COLORI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Impostazioni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Automatico (+caldo/freddo)/luce diurna/nuvoloso/ombra/luce a incandescenza/flash/bilanciamento manuale 1,2,3,4/temperatura colore 1,2,3,4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 bilanciamento del bianco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scatti con viraggio su asse blu-giallo o magenta-giallo-verde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Stili immagine / filtro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incl. Flat, Monochrome, Cinelike, HLG / 8 incl. Retro, High-Key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 (LookUpTable)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Max. 10 LUT in tempo reale salvabili (Vlog_709, Formati: .vlt/.cube), attivabili tramite tasti Fn, anteprima: monitor/HDMI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160495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OTTURATORE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Velocità otturatore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Foto: 1/8.000 – 60 s, lampadina (max 30 min), otturatore elettronico: 1/8.000 s – 60 s, video: 1/16.000 s – 1/25 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Scatto a distanza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Wi-Fi o pulsante di scatto a distanza via cavo (2,5 mm. DMW-RS2E disponibile separatamente)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Burst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Meccanico: max. 9 B/s (AFC/MF) /</a:t>
                      </a:r>
                      <a:r>
                        <a:rPr lang="it-IT" sz="75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elettronico: max. </a:t>
                      </a:r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B/s (AFS/AFC/MF); ciascuno in JPEG/RAW (</a:t>
                      </a:r>
                      <a:r>
                        <a:rPr lang="it-IT" sz="7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</a:t>
                      </a:r>
                      <a:r>
                        <a:rPr lang="it-IT" sz="7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200 B)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Slitta per flash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 TTL esterno (disponibile su richiesta), sincronizzazione a inizio o fine</a:t>
                      </a:r>
                      <a:r>
                        <a:rPr lang="it-IT" sz="7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esposizione, 7 modalità, tempi sincronizzazione &lt;1/250 s</a:t>
                      </a:r>
                      <a:r>
                        <a:rPr lang="it-IT" sz="75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5678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de-DE" sz="7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Compensazione dell'esposizione del flash ± 3 EV in 1 / 3 EV, gestione senza cavo (all’utilizzo di DMW-FL200/360L/580L)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FUNZIONI VIDEO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4:2:0 10 bit: </a:t>
                      </a:r>
                      <a:r>
                        <a:rPr lang="it-IT" sz="75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65150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5,9K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4:2:0 10 bit: </a:t>
                      </a:r>
                      <a:r>
                        <a:rPr lang="it-IT" sz="75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64879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309588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4K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23.98p; 4:2:0 8 bit: 29.97p, 25.00p,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7807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3.3K (4:3); anamorfico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16932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FHD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4:2:2 10 bit: 59.94p, 50.00p, 29.97p, 25.00p, 24.00p, 23.98p; 4:2:0 10 bit: 59.94p, 50.00p, 29.97p, 25.00p, 24.00p, 23.98p; 4:2:0 8 bit: 59.94p, 50.00p, 29.97p, 25.00p, 23.98p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82546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Frame Rate (HFR)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[C4K/4K/3.3K] 4:2:2 10 bit/4:2:0 10 bit  48.00p, 47.95p; [FHD] 4:2:2 10 bit/4:2:0 10 bit  119.88p, 100.00p, 48.00p 47.95p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831033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Slow &amp; Quick (S&amp;Q)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[C4K/4K] 4:2:2 10 bit 1-60 fps (fino a 30p; USB-SSD); 4:2:0 10 bit 1-60 fps (fino a 30p); [FHD] 4:2:2 10 bit 1-180 fps (fino a 60p; USB-SSD); 4:2:0 10 bit  1-180 fps (fino a 60p)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15653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ALL-Intra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C4K/4K/3.3K 800 Mbps (USB-SSD), 600 Mbps, 400 Mbps; FHD 200 Mbps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686386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Apple ProRes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5.8K/C4K/3.3K (USB-SSD); FHD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311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USB-SSD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Sì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5382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RAW Video Output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Sì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51098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streaming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Wireless / Wired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002676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Formato audio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MOV: LPCM (2 ch 48 kHz / 24 bit, 96 kHz / 24 bit*; 4 ch 48 kHz / 24 bit**, 96 kHz / 24 bit**); MP4: AAC (2 ch 48 kHz / 16 bit)</a:t>
                      </a:r>
                    </a:p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*con microfono Φ3,5 mm opzionale o DMW-XLR1. **con DMW-XLR1 opzionale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856087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Limitazione del tempo di ripresa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Nessun limite (fino a 40 gradi)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6774550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Timecode IN/OUT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 Run/Free Run; Modalità: Drop Frame / Non Drop Frame; HDMI Timecode output in/out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775957"/>
                  </a:ext>
                </a:extLst>
              </a:tr>
              <a:tr h="229645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Funzioni video professionali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75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HGP創英角ｺﾞｼｯｸUB" pitchFamily="34" charset="-128"/>
                          <a:cs typeface="Arial" panose="020B0604020202020204" pitchFamily="34" charset="0"/>
                        </a:rPr>
                        <a:t>Time Lapse; Stop Motion; Live Cropping; SS/Gain Operation; Luminance Level; Master Pedestal; barre colore; HLG View Assist; display anamorfico antischiacciamento; Wave Form Monitor; Vectorscope; Knee Control; bordi ripresa (ON/OFF)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66769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CONTROLLO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Display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Touch screen LCD, 7,6 cm (3,0"), formato 3:2, 1,84 MP snodabile e ribaltabile liberamente, campo visivo 100%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Mirino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OLED, 3,68 MP, ca. 0,78x KB, campo visivo 100%, 120 / 60 B/s, sensore occhi, compensazione diottrie (-4,0 - +2,0)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Wi-Fi/Bluetooth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(2,4 GHz / 5 GHz) / • (v5.0 BLE</a:t>
                      </a:r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Bluetooth Low Energy)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rtl="0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Aerazione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Auto1 / Auto2 / veloce / normale / lento (selezionabile solo per &lt;6K, &lt;100p)* / OFF (iA/P/A/S/M)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564968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Robustezza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Protezione contro polvere, schizzi e basse temperature (0-40 °C); involucro in magnesio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Lingue del menu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 incluse: italiano, tedesco, inglese, spagnolo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 di memoria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Doppio slot scheda SDXC, compatibilità </a:t>
                      </a: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UHS-II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USB 3.2 tipo C (Gen.2; Super Speed 10 Gbps), USB Power Delivery 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HDMI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HDMI tipo A; </a:t>
                      </a:r>
                      <a:r>
                        <a:rPr kumimoji="1"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riproduzione fino a C4K 60p; passtrough fino a 4:2:2 a 10 bit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212318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Altri collegamenti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Microfono o audio est. (3,5 mm, Plug-in Power) / cuffie (3,5 mm) / telecomando (2,5 mm) / </a:t>
                      </a:r>
                    </a:p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opzione: DMW-XLR1 (per microfono XLR, ingresso microfono 4 canali) / attacco batteria esterno (opz. DMW-BGS5) / sincronizzazione con flash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088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Microfono / Altoparlante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(stereo) / • (mono)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ALIMENTAZIONE ELETTRICA/DIMENSIONI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42393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/ Capacità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Li-Ion </a:t>
                      </a:r>
                      <a:r>
                        <a:rPr lang="it-IT" sz="75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7,2 V, 2.200 mAh / </a:t>
                      </a: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ca. 370 scatti oppure 1250 scatti in modalità PowerSave LVF; ca. 90 min. MP4 (4K/60p)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115787"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Dimensioni telaio / Peso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 x 10,2 x 9,0 cm (telaio) / 740 g (telaio con batteria e scheda SD)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115787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 STANDARD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56"/>
                  </a:ext>
                </a:extLst>
              </a:tr>
              <a:tr h="1088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 (download)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LUMIX Sync, LUMIX Tether, Silkypix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7"/>
                  </a:ext>
                </a:extLst>
              </a:tr>
              <a:tr h="108892"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Dotazione di serie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Batteria (DMW-BLK22), caricabatterie, cavo USB, adattatore CA, copertura attacco a slitta flash, tracolla,</a:t>
                      </a:r>
                      <a:r>
                        <a:rPr lang="it-IT" sz="75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7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coperchio telaio</a:t>
                      </a:r>
                    </a:p>
                  </a:txBody>
                  <a:tcPr marL="6040" marR="6040" marT="604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"/>
                  </a:ext>
                </a:extLst>
              </a:tr>
            </a:tbl>
          </a:graphicData>
        </a:graphic>
      </p:graphicFrame>
      <p:sp>
        <p:nvSpPr>
          <p:cNvPr id="3" name="Textplatzhalter 4">
            <a:extLst>
              <a:ext uri="{FF2B5EF4-FFF2-40B4-BE49-F238E27FC236}">
                <a16:creationId xmlns:a16="http://schemas.microsoft.com/office/drawing/2014/main" id="{CFAB07DB-A475-30B5-82FD-5EA649CF2812}"/>
              </a:ext>
            </a:extLst>
          </p:cNvPr>
          <p:cNvSpPr txBox="1">
            <a:spLocks/>
          </p:cNvSpPr>
          <p:nvPr/>
        </p:nvSpPr>
        <p:spPr>
          <a:xfrm>
            <a:off x="184150" y="10301990"/>
            <a:ext cx="6797986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885950" algn="l"/>
              </a:tabLst>
            </a:pPr>
            <a:r>
              <a:rPr lang="it-IT" sz="800">
                <a:latin typeface="Arial" panose="020B0604020202020204" pitchFamily="34" charset="0"/>
                <a:cs typeface="Arial" panose="020B0604020202020204" pitchFamily="34" charset="0"/>
              </a:rPr>
              <a:t>Maggiori informazioni e dati tecnici su www.panasonic.ch</a:t>
            </a:r>
          </a:p>
        </p:txBody>
      </p:sp>
    </p:spTree>
    <p:extLst>
      <p:ext uri="{BB962C8B-B14F-4D97-AF65-F5344CB8AC3E}">
        <p14:creationId xmlns:p14="http://schemas.microsoft.com/office/powerpoint/2010/main" val="1379159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Microsoft Office PowerPoint</Application>
  <PresentationFormat>Benutzerdefiniert</PresentationFormat>
  <Paragraphs>195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Calibri</vt:lpstr>
      <vt:lpstr>DINPro-CondMedium</vt:lpstr>
      <vt:lpstr>DINPro-CondRegular</vt:lpstr>
      <vt:lpstr>Office-Design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2023-01-06T12:56:13Z</dcterms:created>
  <dcterms:modified xsi:type="dcterms:W3CDTF">2023-01-06T13:00:47Z</dcterms:modified>
</cp:coreProperties>
</file>