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309" r:id="rId2"/>
  </p:sldIdLst>
  <p:sldSz cx="12192000" cy="6858000"/>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DFD6"/>
    <a:srgbClr val="FB1E33"/>
    <a:srgbClr val="FDD8A6"/>
    <a:srgbClr val="F8F25C"/>
    <a:srgbClr val="95DFD5"/>
    <a:srgbClr val="08CE84"/>
    <a:srgbClr val="2B2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04655-4AD1-4AB4-AA65-AAD7A586B3C4}" v="177" dt="2023-10-09T13:03:42.283"/>
  </p1510:revLst>
</p1510:revInfo>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33" autoAdjust="0"/>
  </p:normalViewPr>
  <p:slideViewPr>
    <p:cSldViewPr snapToGrid="0">
      <p:cViewPr varScale="1">
        <p:scale>
          <a:sx n="68" d="100"/>
          <a:sy n="68" d="100"/>
        </p:scale>
        <p:origin x="32" y="2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B18FD53-9E3D-444D-B995-50F0617054C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a:extLst>
              <a:ext uri="{FF2B5EF4-FFF2-40B4-BE49-F238E27FC236}">
                <a16:creationId xmlns:a16="http://schemas.microsoft.com/office/drawing/2014/main" id="{B1C22566-2D57-7743-B5FF-F12780D42E8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79C76B0-95AF-2749-B39A-0031CE9C6D92}" type="datetimeFigureOut">
              <a:rPr lang="it-IT" smtClean="0"/>
              <a:t>14/11/2023</a:t>
            </a:fld>
            <a:endParaRPr lang="it-IT"/>
          </a:p>
        </p:txBody>
      </p:sp>
      <p:sp>
        <p:nvSpPr>
          <p:cNvPr id="4" name="Segnaposto piè di pagina 3">
            <a:extLst>
              <a:ext uri="{FF2B5EF4-FFF2-40B4-BE49-F238E27FC236}">
                <a16:creationId xmlns:a16="http://schemas.microsoft.com/office/drawing/2014/main" id="{1BF71C7A-3EE2-0746-809C-0955AFC3DA2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5" name="Segnaposto numero diapositiva 4">
            <a:extLst>
              <a:ext uri="{FF2B5EF4-FFF2-40B4-BE49-F238E27FC236}">
                <a16:creationId xmlns:a16="http://schemas.microsoft.com/office/drawing/2014/main" id="{A7C7E220-0D82-8B48-AD6E-19C7AD6F6F2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B37A1D1-AAA6-A646-93DD-592A754C4E81}" type="slidenum">
              <a:rPr lang="it-IT" smtClean="0"/>
              <a:t>‹Nr.›</a:t>
            </a:fld>
            <a:endParaRPr lang="it-IT"/>
          </a:p>
        </p:txBody>
      </p:sp>
    </p:spTree>
    <p:extLst>
      <p:ext uri="{BB962C8B-B14F-4D97-AF65-F5344CB8AC3E}">
        <p14:creationId xmlns:p14="http://schemas.microsoft.com/office/powerpoint/2010/main" val="171798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9EF0C7E-EC4F-6748-ADA7-842963F9B797}" type="datetimeFigureOut">
              <a:rPr lang="it-IT" smtClean="0"/>
              <a:t>14/11/2023</a:t>
            </a:fld>
            <a:endParaRPr lang="it-IT"/>
          </a:p>
        </p:txBody>
      </p:sp>
      <p:sp>
        <p:nvSpPr>
          <p:cNvPr id="4" name="Segnaposto immagin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it-IT"/>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CFD1CB1-E36E-6B42-AA63-100080F73479}" type="slidenum">
              <a:rPr lang="it-IT" smtClean="0"/>
              <a:t>‹Nr.›</a:t>
            </a:fld>
            <a:endParaRPr lang="it-IT"/>
          </a:p>
        </p:txBody>
      </p:sp>
    </p:spTree>
    <p:extLst>
      <p:ext uri="{BB962C8B-B14F-4D97-AF65-F5344CB8AC3E}">
        <p14:creationId xmlns:p14="http://schemas.microsoft.com/office/powerpoint/2010/main" val="257179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D1CB1-E36E-6B42-AA63-100080F73479}" type="slidenum">
              <a:rPr lang="it-IT" smtClean="0"/>
              <a:t>1</a:t>
            </a:fld>
            <a:endParaRPr lang="it-IT"/>
          </a:p>
        </p:txBody>
      </p:sp>
    </p:spTree>
    <p:extLst>
      <p:ext uri="{BB962C8B-B14F-4D97-AF65-F5344CB8AC3E}">
        <p14:creationId xmlns:p14="http://schemas.microsoft.com/office/powerpoint/2010/main" val="883447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a titolo">
    <p:bg>
      <p:bgPr>
        <a:solidFill>
          <a:srgbClr val="08CE84"/>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E5F28BA-8E26-C24A-B014-40C94A1CE911}"/>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193050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apositiva titolo">
    <p:bg>
      <p:bgPr>
        <a:solidFill>
          <a:srgbClr val="FDD8A6"/>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A62C80E-1F36-114D-BB2A-FED876BF24D4}"/>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338234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06438"/>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DFD6"/>
        </a:solidFill>
        <a:effectLst/>
      </p:bgPr>
    </p:bg>
    <p:spTree>
      <p:nvGrpSpPr>
        <p:cNvPr id="1" name=""/>
        <p:cNvGrpSpPr/>
        <p:nvPr/>
      </p:nvGrpSpPr>
      <p:grpSpPr>
        <a:xfrm>
          <a:off x="0" y="0"/>
          <a:ext cx="0" cy="0"/>
          <a:chOff x="0" y="0"/>
          <a:chExt cx="0" cy="0"/>
        </a:xfrm>
      </p:grpSpPr>
      <p:sp>
        <p:nvSpPr>
          <p:cNvPr id="7" name="Oval 6"/>
          <p:cNvSpPr/>
          <p:nvPr/>
        </p:nvSpPr>
        <p:spPr>
          <a:xfrm>
            <a:off x="6033789" y="708475"/>
            <a:ext cx="5515507" cy="55155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tangolo 2">
            <a:extLst>
              <a:ext uri="{FF2B5EF4-FFF2-40B4-BE49-F238E27FC236}">
                <a16:creationId xmlns:a16="http://schemas.microsoft.com/office/drawing/2014/main" id="{A4D07B6A-D6A4-2949-AB49-763E9F93A504}"/>
              </a:ext>
            </a:extLst>
          </p:cNvPr>
          <p:cNvSpPr/>
          <p:nvPr/>
        </p:nvSpPr>
        <p:spPr>
          <a:xfrm>
            <a:off x="479376" y="125848"/>
            <a:ext cx="12241360" cy="1077218"/>
          </a:xfrm>
          <a:prstGeom prst="rect">
            <a:avLst/>
          </a:prstGeom>
        </p:spPr>
        <p:txBody>
          <a:bodyPr wrap="square">
            <a:spAutoFit/>
          </a:bodyPr>
          <a:lstStyle/>
          <a:p>
            <a:pPr lvl="0">
              <a:defRPr/>
            </a:pPr>
            <a:r>
              <a:rPr lang="en-US" sz="3200" spc="-150" noProof="0" dirty="0">
                <a:solidFill>
                  <a:srgbClr val="FB1E33"/>
                </a:solidFill>
                <a:latin typeface="Kievit Offc Black" panose="020B0A04030101020102" pitchFamily="34" charset="77"/>
              </a:rPr>
              <a:t>JOBY SeaPal Sports Leash</a:t>
            </a:r>
          </a:p>
          <a:p>
            <a:pPr lvl="0">
              <a:defRPr/>
            </a:pPr>
            <a:r>
              <a:rPr lang="en-US" sz="1600" dirty="0">
                <a:latin typeface="Kievit Offc Black" panose="020B0A04030101020102" pitchFamily="34" charset="77"/>
                <a:ea typeface="Century Gothic"/>
                <a:cs typeface="Century Gothic"/>
              </a:rPr>
              <a:t>Comfortable Wrist Strap for SeaPal Waterproof Case</a:t>
            </a:r>
            <a:endParaRPr lang="it-IT" sz="1600" dirty="0">
              <a:latin typeface="Kievit Offc Black" panose="020B0A04030101020102" pitchFamily="34" charset="77"/>
              <a:ea typeface="Century Gothic"/>
              <a:cs typeface="Century Gothic"/>
            </a:endParaRPr>
          </a:p>
          <a:p>
            <a:pPr lvl="0">
              <a:defRPr/>
            </a:pPr>
            <a:r>
              <a:rPr lang="it-IT" sz="1600" dirty="0">
                <a:latin typeface="Kievit Offc Black" panose="020B0A04030101020102" pitchFamily="34" charset="77"/>
                <a:ea typeface="Century Gothic"/>
                <a:cs typeface="Century Gothic"/>
              </a:rPr>
              <a:t>JB01953-BWW</a:t>
            </a:r>
          </a:p>
        </p:txBody>
      </p:sp>
      <p:sp>
        <p:nvSpPr>
          <p:cNvPr id="18" name="Rettangolo 17">
            <a:extLst>
              <a:ext uri="{FF2B5EF4-FFF2-40B4-BE49-F238E27FC236}">
                <a16:creationId xmlns:a16="http://schemas.microsoft.com/office/drawing/2014/main" id="{952769E6-A92F-5547-8418-F2DC5B0964B6}"/>
              </a:ext>
            </a:extLst>
          </p:cNvPr>
          <p:cNvSpPr/>
          <p:nvPr/>
        </p:nvSpPr>
        <p:spPr>
          <a:xfrm>
            <a:off x="443391" y="1239117"/>
            <a:ext cx="4078231" cy="4154984"/>
          </a:xfrm>
          <a:prstGeom prst="rect">
            <a:avLst/>
          </a:prstGeom>
        </p:spPr>
        <p:txBody>
          <a:bodyPr wrap="square">
            <a:spAutoFit/>
          </a:bodyPr>
          <a:lstStyle/>
          <a:p>
            <a:r>
              <a:rPr lang="en-US" sz="1100" dirty="0">
                <a:latin typeface="KievitOT-Book" panose="020B0604030101020102" pitchFamily="34" charset="0"/>
                <a:cs typeface="Arial" panose="020B0604020202020204" pitchFamily="34" charset="0"/>
              </a:rPr>
              <a:t>This SeaPal Sports Leash was designed specifically for use with the SeaPal Waterproof Case. The leash will keep the housing tethered to your wrist, even in heavy surf. Comfortable neoprene cuff with thick braided cord. Built tough to ensure comfort and maximum strength. This simple design is the perfect length for use on the SeaPal Waterproof Case on any occasion.</a:t>
            </a:r>
          </a:p>
          <a:p>
            <a:endParaRPr lang="en-US" sz="1100" dirty="0">
              <a:latin typeface="KievitOT-Book" panose="020B0604030101020102" pitchFamily="34" charset="0"/>
              <a:cs typeface="Arial" panose="020B0604020202020204" pitchFamily="34" charset="0"/>
            </a:endParaRPr>
          </a:p>
          <a:p>
            <a:r>
              <a:rPr lang="en-US" sz="1100" dirty="0">
                <a:latin typeface="KievitOT-Book" panose="020B0604030101020102" pitchFamily="34" charset="0"/>
                <a:cs typeface="Arial" panose="020B0604020202020204" pitchFamily="34" charset="0"/>
              </a:rPr>
              <a:t>JOBY has partnered with </a:t>
            </a:r>
            <a:r>
              <a:rPr lang="en-US" sz="1100" dirty="0" err="1">
                <a:latin typeface="KievitOT-Book" panose="020B0604030101020102" pitchFamily="34" charset="0"/>
                <a:cs typeface="Arial" panose="020B0604020202020204" pitchFamily="34" charset="0"/>
              </a:rPr>
              <a:t>AquaTech</a:t>
            </a:r>
            <a:r>
              <a:rPr lang="en-US" sz="1100" dirty="0">
                <a:latin typeface="KievitOT-Book" panose="020B0604030101020102" pitchFamily="34" charset="0"/>
                <a:cs typeface="Arial" panose="020B0604020202020204" pitchFamily="34" charset="0"/>
              </a:rPr>
              <a:t>, who has been making water housings for the world’s best ocean photographers for over 20 years. We took all of that knowledge and experience and created SeaPal. Whether you're surfing, snorkeling, fishing, freediving, kayaking or just taking photos of the kids in the backyard pool, the SeaPal protects your phone and lets you focus on getting the perfect shot.</a:t>
            </a:r>
          </a:p>
          <a:p>
            <a:endParaRPr lang="en-US" sz="1100" dirty="0">
              <a:latin typeface="KievitOT-Book" panose="020B0604030101020102" pitchFamily="34" charset="0"/>
              <a:cs typeface="Arial" panose="020B0604020202020204" pitchFamily="34" charset="0"/>
            </a:endParaRPr>
          </a:p>
          <a:p>
            <a:r>
              <a:rPr lang="en-US" sz="1100" b="1" dirty="0">
                <a:latin typeface="KievitOT-Book" panose="020B0604030101020102" pitchFamily="34" charset="0"/>
                <a:cs typeface="Arial" panose="020B0604020202020204" pitchFamily="34" charset="0"/>
              </a:rPr>
              <a:t>Materials </a:t>
            </a:r>
            <a:br>
              <a:rPr lang="en-US" sz="1100" dirty="0">
                <a:latin typeface="KievitOT-Book" panose="020B0604030101020102" pitchFamily="34" charset="0"/>
                <a:cs typeface="Arial" panose="020B0604020202020204" pitchFamily="34" charset="0"/>
              </a:rPr>
            </a:br>
            <a:r>
              <a:rPr lang="en-US" sz="1100" dirty="0">
                <a:latin typeface="KievitOT-Book" panose="020B0604030101020102" pitchFamily="34" charset="0"/>
                <a:cs typeface="Arial" panose="020B0604020202020204" pitchFamily="34" charset="0"/>
              </a:rPr>
              <a:t>Polyurethane, Nylon, Velcro</a:t>
            </a:r>
          </a:p>
          <a:p>
            <a:endParaRPr lang="en-US" altLang="en-US" sz="1100" b="1" dirty="0">
              <a:latin typeface="KievitOT-Book" panose="020B0604030101020102" pitchFamily="34" charset="0"/>
              <a:cs typeface="Arial" panose="020B0604020202020204" pitchFamily="34" charset="0"/>
            </a:endParaRPr>
          </a:p>
          <a:p>
            <a:pPr lvl="0" eaLnBrk="0" fontAlgn="base" hangingPunct="0">
              <a:spcBef>
                <a:spcPct val="0"/>
              </a:spcBef>
              <a:spcAft>
                <a:spcPct val="0"/>
              </a:spcAft>
            </a:pPr>
            <a:r>
              <a:rPr lang="en-US" altLang="en-US" sz="1100" b="1" dirty="0">
                <a:latin typeface="KievitOT-Book" panose="020B0604030101020102" pitchFamily="34" charset="0"/>
                <a:cs typeface="Arial" panose="020B0604020202020204" pitchFamily="34" charset="0"/>
              </a:rPr>
              <a:t>Dimensions: 38</a:t>
            </a:r>
            <a:r>
              <a:rPr lang="en-US" altLang="en-US" sz="1100" dirty="0">
                <a:latin typeface="KievitOT-Book" panose="020B0604030101020102" pitchFamily="34" charset="0"/>
                <a:cs typeface="Arial" panose="020B0604020202020204" pitchFamily="34" charset="0"/>
              </a:rPr>
              <a:t>x3x6cm(14.8x1.3x2.2in)</a:t>
            </a:r>
          </a:p>
          <a:p>
            <a:pPr lvl="0" eaLnBrk="0" fontAlgn="base" hangingPunct="0">
              <a:spcBef>
                <a:spcPct val="0"/>
              </a:spcBef>
              <a:spcAft>
                <a:spcPct val="0"/>
              </a:spcAft>
            </a:pPr>
            <a:endParaRPr lang="en-US" altLang="en-US" sz="1100" dirty="0">
              <a:latin typeface="KievitOT-Book" panose="020B0604030101020102" pitchFamily="34" charset="0"/>
              <a:cs typeface="Arial" panose="020B0604020202020204" pitchFamily="34" charset="0"/>
            </a:endParaRPr>
          </a:p>
          <a:p>
            <a:pPr lvl="0" eaLnBrk="0" fontAlgn="base" hangingPunct="0">
              <a:spcBef>
                <a:spcPct val="0"/>
              </a:spcBef>
              <a:spcAft>
                <a:spcPct val="0"/>
              </a:spcAft>
            </a:pPr>
            <a:r>
              <a:rPr lang="en-US" altLang="en-US" sz="1100" b="1" dirty="0">
                <a:latin typeface="KievitOT-Book" panose="020B0604030101020102" pitchFamily="34" charset="0"/>
                <a:cs typeface="Arial" panose="020B0604020202020204" pitchFamily="34" charset="0"/>
              </a:rPr>
              <a:t>Net Weight: 30g</a:t>
            </a:r>
            <a:r>
              <a:rPr lang="en-US" altLang="en-US" sz="1100" dirty="0">
                <a:latin typeface="KievitOT-Book" panose="020B0604030101020102" pitchFamily="34" charset="0"/>
                <a:cs typeface="Arial" panose="020B0604020202020204" pitchFamily="34" charset="0"/>
              </a:rPr>
              <a:t> (0.7 </a:t>
            </a:r>
            <a:r>
              <a:rPr lang="en-US" altLang="en-US" sz="1100" dirty="0" err="1">
                <a:latin typeface="KievitOT-Book" panose="020B0604030101020102" pitchFamily="34" charset="0"/>
                <a:cs typeface="Arial" panose="020B0604020202020204" pitchFamily="34" charset="0"/>
              </a:rPr>
              <a:t>lbs</a:t>
            </a:r>
            <a:r>
              <a:rPr lang="en-US" altLang="en-US" sz="1100" dirty="0">
                <a:latin typeface="KievitOT-Book" panose="020B0604030101020102" pitchFamily="34" charset="0"/>
                <a:cs typeface="Arial" panose="020B0604020202020204" pitchFamily="34" charset="0"/>
              </a:rPr>
              <a:t>)</a:t>
            </a:r>
            <a:br>
              <a:rPr lang="en-US" altLang="en-US" sz="1100" dirty="0">
                <a:latin typeface="KievitOT-Book" panose="020B0604030101020102" pitchFamily="34" charset="0"/>
                <a:cs typeface="Arial" panose="020B0604020202020204" pitchFamily="34" charset="0"/>
              </a:rPr>
            </a:br>
            <a:endParaRPr lang="en-US" sz="1100" dirty="0">
              <a:latin typeface="KievitOT-Book" panose="020B0604030101020102"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KievitOT-Book" panose="020B0604030101020102" pitchFamily="34" charset="0"/>
                <a:cs typeface="Arial" panose="020B0604020202020204" pitchFamily="34" charset="0"/>
              </a:rPr>
              <a:t>Manufacture Warranty </a:t>
            </a:r>
            <a:br>
              <a:rPr lang="en-US" sz="1100" dirty="0">
                <a:latin typeface="KievitOT-Book" panose="020B0604030101020102" pitchFamily="34" charset="0"/>
                <a:cs typeface="Arial" panose="020B0604020202020204" pitchFamily="34" charset="0"/>
              </a:rPr>
            </a:br>
            <a:r>
              <a:rPr lang="en-US" sz="1100" dirty="0">
                <a:latin typeface="KievitOT-Book" panose="020B0604030101020102" pitchFamily="34" charset="0"/>
                <a:cs typeface="Arial" panose="020B0604020202020204" pitchFamily="34" charset="0"/>
              </a:rPr>
              <a:t>One Year Warranty</a:t>
            </a:r>
          </a:p>
        </p:txBody>
      </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rPr>
              <a:t>Sell Sheet</a:t>
            </a:r>
            <a:endParaRPr kumimoji="0" lang="it-IT" sz="12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endParaRPr>
          </a:p>
        </p:txBody>
      </p:sp>
      <p:grpSp>
        <p:nvGrpSpPr>
          <p:cNvPr id="9" name="Group 8">
            <a:extLst>
              <a:ext uri="{FF2B5EF4-FFF2-40B4-BE49-F238E27FC236}">
                <a16:creationId xmlns:a16="http://schemas.microsoft.com/office/drawing/2014/main" id="{2502C300-A673-8733-5F4D-B571E387D3BC}"/>
              </a:ext>
            </a:extLst>
          </p:cNvPr>
          <p:cNvGrpSpPr/>
          <p:nvPr/>
        </p:nvGrpSpPr>
        <p:grpSpPr>
          <a:xfrm>
            <a:off x="4862349" y="2148530"/>
            <a:ext cx="3391332" cy="1137198"/>
            <a:chOff x="4134634" y="3701329"/>
            <a:chExt cx="3391332" cy="1137198"/>
          </a:xfrm>
        </p:grpSpPr>
        <p:sp>
          <p:nvSpPr>
            <p:cNvPr id="10" name="Google Shape;638;p43">
              <a:extLst>
                <a:ext uri="{FF2B5EF4-FFF2-40B4-BE49-F238E27FC236}">
                  <a16:creationId xmlns:a16="http://schemas.microsoft.com/office/drawing/2014/main" id="{066981B1-6E45-7832-57F1-F728613F8FE8}"/>
                </a:ext>
              </a:extLst>
            </p:cNvPr>
            <p:cNvSpPr txBox="1"/>
            <p:nvPr/>
          </p:nvSpPr>
          <p:spPr>
            <a:xfrm>
              <a:off x="4134634" y="3758407"/>
              <a:ext cx="3041485"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dirty="0">
                  <a:ln>
                    <a:noFill/>
                  </a:ln>
                  <a:solidFill>
                    <a:srgbClr val="FB1E33"/>
                  </a:solidFill>
                  <a:effectLst/>
                  <a:uLnTx/>
                  <a:uFillTx/>
                  <a:latin typeface="Kievit Offc Black" panose="020B0A04030101020102" pitchFamily="34" charset="77"/>
                  <a:ea typeface="Century Gothic"/>
                  <a:cs typeface="Century Gothic"/>
                  <a:sym typeface="Century Gothic"/>
                </a:rPr>
                <a:t>Secure</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your SeaPal Waterproof Case</a:t>
              </a:r>
              <a:endParaRPr lang="en-GB" sz="1100" dirty="0">
                <a:latin typeface="KievitOT-Book" panose="020B0604030101020102" pitchFamily="34" charset="0"/>
                <a:cs typeface="Arial" panose="020B0604020202020204" pitchFamily="34" charset="0"/>
              </a:endParaRPr>
            </a:p>
          </p:txBody>
        </p:sp>
        <p:grpSp>
          <p:nvGrpSpPr>
            <p:cNvPr id="14" name="Gruppo 7">
              <a:extLst>
                <a:ext uri="{FF2B5EF4-FFF2-40B4-BE49-F238E27FC236}">
                  <a16:creationId xmlns:a16="http://schemas.microsoft.com/office/drawing/2014/main" id="{5F62D176-DEB9-BD4C-BBF1-5EEDA3037F35}"/>
                </a:ext>
              </a:extLst>
            </p:cNvPr>
            <p:cNvGrpSpPr/>
            <p:nvPr/>
          </p:nvGrpSpPr>
          <p:grpSpPr>
            <a:xfrm>
              <a:off x="4307356" y="3701329"/>
              <a:ext cx="3218610" cy="159719"/>
              <a:chOff x="5306770" y="5307930"/>
              <a:chExt cx="2480257" cy="116358"/>
            </a:xfrm>
            <a:solidFill>
              <a:srgbClr val="FB1E33"/>
            </a:solidFill>
          </p:grpSpPr>
          <p:cxnSp>
            <p:nvCxnSpPr>
              <p:cNvPr id="15" name="Google Shape;681;p43">
                <a:extLst>
                  <a:ext uri="{FF2B5EF4-FFF2-40B4-BE49-F238E27FC236}">
                    <a16:creationId xmlns:a16="http://schemas.microsoft.com/office/drawing/2014/main" id="{4FBDFF53-7FE0-C200-1B99-41844F4D73C8}"/>
                  </a:ext>
                </a:extLst>
              </p:cNvPr>
              <p:cNvCxnSpPr>
                <a:cxnSpLocks/>
              </p:cNvCxnSpPr>
              <p:nvPr userDrawn="1"/>
            </p:nvCxnSpPr>
            <p:spPr>
              <a:xfrm>
                <a:off x="5306770" y="5366110"/>
                <a:ext cx="2480257" cy="0"/>
              </a:xfrm>
              <a:prstGeom prst="straightConnector1">
                <a:avLst/>
              </a:prstGeom>
              <a:grpFill/>
              <a:ln w="38100" cap="rnd" cmpd="sng">
                <a:solidFill>
                  <a:srgbClr val="FB1E33"/>
                </a:solidFill>
                <a:prstDash val="solid"/>
                <a:round/>
                <a:headEnd type="none" w="med" len="med"/>
                <a:tailEnd type="none" w="med" len="med"/>
              </a:ln>
            </p:spPr>
          </p:cxnSp>
          <p:sp>
            <p:nvSpPr>
              <p:cNvPr id="16" name="Google Shape;682;p43">
                <a:extLst>
                  <a:ext uri="{FF2B5EF4-FFF2-40B4-BE49-F238E27FC236}">
                    <a16:creationId xmlns:a16="http://schemas.microsoft.com/office/drawing/2014/main" id="{29F674B3-5E83-9AA5-83B0-B0EE347C519C}"/>
                  </a:ext>
                </a:extLst>
              </p:cNvPr>
              <p:cNvSpPr/>
              <p:nvPr userDrawn="1"/>
            </p:nvSpPr>
            <p:spPr>
              <a:xfrm>
                <a:off x="767066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 name="Group 4">
            <a:extLst>
              <a:ext uri="{FF2B5EF4-FFF2-40B4-BE49-F238E27FC236}">
                <a16:creationId xmlns:a16="http://schemas.microsoft.com/office/drawing/2014/main" id="{A2521C73-574F-2B1E-6A74-C30120AE31AF}"/>
              </a:ext>
            </a:extLst>
          </p:cNvPr>
          <p:cNvGrpSpPr/>
          <p:nvPr/>
        </p:nvGrpSpPr>
        <p:grpSpPr>
          <a:xfrm>
            <a:off x="8830672" y="1504651"/>
            <a:ext cx="3041485" cy="1102524"/>
            <a:chOff x="9804793" y="2096569"/>
            <a:chExt cx="2220525" cy="1102524"/>
          </a:xfrm>
        </p:grpSpPr>
        <p:sp>
          <p:nvSpPr>
            <p:cNvPr id="23" name="Google Shape;638;p43">
              <a:extLst>
                <a:ext uri="{FF2B5EF4-FFF2-40B4-BE49-F238E27FC236}">
                  <a16:creationId xmlns:a16="http://schemas.microsoft.com/office/drawing/2014/main" id="{F432EC35-4CE7-6D40-B598-B17B65820021}"/>
                </a:ext>
              </a:extLst>
            </p:cNvPr>
            <p:cNvSpPr txBox="1"/>
            <p:nvPr/>
          </p:nvSpPr>
          <p:spPr>
            <a:xfrm>
              <a:off x="9804793" y="2096569"/>
              <a:ext cx="2220525" cy="110252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b="1" dirty="0">
                  <a:solidFill>
                    <a:srgbClr val="FB1E33"/>
                  </a:solidFill>
                  <a:latin typeface="Kievit Offc Black" panose="020B0A04030101020102" pitchFamily="34" charset="77"/>
                  <a:ea typeface="Century Gothic"/>
                  <a:cs typeface="Century Gothic"/>
                  <a:sym typeface="Century Gothic"/>
                </a:rPr>
                <a:t>Tethered</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lgn="r">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to your wrist, even in heavy surf </a:t>
              </a:r>
            </a:p>
          </p:txBody>
        </p:sp>
        <p:grpSp>
          <p:nvGrpSpPr>
            <p:cNvPr id="33" name="Gruppo 10">
              <a:extLst>
                <a:ext uri="{FF2B5EF4-FFF2-40B4-BE49-F238E27FC236}">
                  <a16:creationId xmlns:a16="http://schemas.microsoft.com/office/drawing/2014/main" id="{6071BA90-AB65-DD4A-947A-36C59E1108F8}"/>
                </a:ext>
              </a:extLst>
            </p:cNvPr>
            <p:cNvGrpSpPr/>
            <p:nvPr/>
          </p:nvGrpSpPr>
          <p:grpSpPr>
            <a:xfrm rot="10800000">
              <a:off x="10046890" y="2110690"/>
              <a:ext cx="1884101" cy="103422"/>
              <a:chOff x="5551013" y="5307930"/>
              <a:chExt cx="2376264" cy="116358"/>
            </a:xfrm>
            <a:solidFill>
              <a:srgbClr val="FB1E33"/>
            </a:solidFill>
          </p:grpSpPr>
          <p:cxnSp>
            <p:nvCxnSpPr>
              <p:cNvPr id="34"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FB1E33"/>
                </a:solidFill>
                <a:prstDash val="solid"/>
                <a:round/>
                <a:headEnd type="none" w="med" len="med"/>
                <a:tailEnd type="none" w="med" len="med"/>
              </a:ln>
            </p:spPr>
          </p:cxnSp>
          <p:sp>
            <p:nvSpPr>
              <p:cNvPr id="35"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8" name="Picture 7">
            <a:extLst>
              <a:ext uri="{FF2B5EF4-FFF2-40B4-BE49-F238E27FC236}">
                <a16:creationId xmlns:a16="http://schemas.microsoft.com/office/drawing/2014/main" id="{5233B542-5186-43A6-B3D8-7549DB594234}"/>
              </a:ext>
            </a:extLst>
          </p:cNvPr>
          <p:cNvPicPr>
            <a:picLocks noChangeAspect="1"/>
          </p:cNvPicPr>
          <p:nvPr/>
        </p:nvPicPr>
        <p:blipFill>
          <a:blip r:embed="rId3"/>
          <a:stretch>
            <a:fillRect/>
          </a:stretch>
        </p:blipFill>
        <p:spPr>
          <a:xfrm>
            <a:off x="6321330" y="2351376"/>
            <a:ext cx="4772419" cy="2054038"/>
          </a:xfrm>
          <a:prstGeom prst="rect">
            <a:avLst/>
          </a:prstGeom>
        </p:spPr>
      </p:pic>
      <p:grpSp>
        <p:nvGrpSpPr>
          <p:cNvPr id="4" name="Group 3">
            <a:extLst>
              <a:ext uri="{FF2B5EF4-FFF2-40B4-BE49-F238E27FC236}">
                <a16:creationId xmlns:a16="http://schemas.microsoft.com/office/drawing/2014/main" id="{1F111986-3BF2-4CCC-657E-D9E93054DCB2}"/>
              </a:ext>
            </a:extLst>
          </p:cNvPr>
          <p:cNvGrpSpPr/>
          <p:nvPr/>
        </p:nvGrpSpPr>
        <p:grpSpPr>
          <a:xfrm>
            <a:off x="9477629" y="3759062"/>
            <a:ext cx="2517358" cy="1283532"/>
            <a:chOff x="9363820" y="5234169"/>
            <a:chExt cx="2517358" cy="1283532"/>
          </a:xfrm>
        </p:grpSpPr>
        <p:sp>
          <p:nvSpPr>
            <p:cNvPr id="6" name="Google Shape;638;p43">
              <a:extLst>
                <a:ext uri="{FF2B5EF4-FFF2-40B4-BE49-F238E27FC236}">
                  <a16:creationId xmlns:a16="http://schemas.microsoft.com/office/drawing/2014/main" id="{F432EC35-4CE7-6D40-B598-B17B65820021}"/>
                </a:ext>
              </a:extLst>
            </p:cNvPr>
            <p:cNvSpPr txBox="1"/>
            <p:nvPr/>
          </p:nvSpPr>
          <p:spPr>
            <a:xfrm>
              <a:off x="9660652" y="5234718"/>
              <a:ext cx="2220526" cy="1282983"/>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rPr>
                <a:t>Comfortable</a:t>
              </a:r>
            </a:p>
            <a:p>
              <a:pPr marL="171450" indent="-171450" algn="r">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neoprene cuff</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uppo 10">
              <a:extLst>
                <a:ext uri="{FF2B5EF4-FFF2-40B4-BE49-F238E27FC236}">
                  <a16:creationId xmlns:a16="http://schemas.microsoft.com/office/drawing/2014/main" id="{6071BA90-AB65-DD4A-947A-36C59E1108F8}"/>
                </a:ext>
              </a:extLst>
            </p:cNvPr>
            <p:cNvGrpSpPr/>
            <p:nvPr/>
          </p:nvGrpSpPr>
          <p:grpSpPr>
            <a:xfrm rot="10800000">
              <a:off x="9363820" y="5234169"/>
              <a:ext cx="2470623" cy="155327"/>
              <a:chOff x="5551013" y="5307930"/>
              <a:chExt cx="2376264" cy="116358"/>
            </a:xfrm>
            <a:solidFill>
              <a:srgbClr val="FB1E33"/>
            </a:solidFill>
          </p:grpSpPr>
          <p:cxnSp>
            <p:nvCxnSpPr>
              <p:cNvPr id="12"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FB1E33"/>
                </a:solidFill>
                <a:prstDash val="solid"/>
                <a:round/>
                <a:headEnd type="none" w="med" len="med"/>
                <a:tailEnd type="none" w="med" len="med"/>
              </a:ln>
            </p:spPr>
          </p:cxnSp>
          <p:sp>
            <p:nvSpPr>
              <p:cNvPr id="13"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7" name="Group 36">
            <a:extLst>
              <a:ext uri="{FF2B5EF4-FFF2-40B4-BE49-F238E27FC236}">
                <a16:creationId xmlns:a16="http://schemas.microsoft.com/office/drawing/2014/main" id="{CCE8FE95-E5E7-A1D1-1E7A-76B2E142CCDE}"/>
              </a:ext>
            </a:extLst>
          </p:cNvPr>
          <p:cNvGrpSpPr/>
          <p:nvPr/>
        </p:nvGrpSpPr>
        <p:grpSpPr>
          <a:xfrm>
            <a:off x="4415102" y="4290112"/>
            <a:ext cx="2555919" cy="1090543"/>
            <a:chOff x="3578843" y="3701329"/>
            <a:chExt cx="2555919" cy="1090543"/>
          </a:xfrm>
        </p:grpSpPr>
        <p:sp>
          <p:nvSpPr>
            <p:cNvPr id="38" name="Google Shape;638;p43">
              <a:extLst>
                <a:ext uri="{FF2B5EF4-FFF2-40B4-BE49-F238E27FC236}">
                  <a16:creationId xmlns:a16="http://schemas.microsoft.com/office/drawing/2014/main" id="{E43F3F9F-57E5-A260-361B-2CC171602D8B}"/>
                </a:ext>
              </a:extLst>
            </p:cNvPr>
            <p:cNvSpPr txBox="1"/>
            <p:nvPr/>
          </p:nvSpPr>
          <p:spPr>
            <a:xfrm>
              <a:off x="3578843" y="3711752"/>
              <a:ext cx="2555919"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FB1E33"/>
                  </a:solidFill>
                  <a:latin typeface="Kievit Offc Black" panose="020B0A04030101020102" pitchFamily="34" charset="77"/>
                  <a:ea typeface="Century Gothic"/>
                  <a:cs typeface="Century Gothic"/>
                  <a:sym typeface="Century Gothic"/>
                </a:rPr>
                <a:t>Thick</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braided cord in perfect length</a:t>
              </a:r>
              <a:endParaRPr lang="en-GB" sz="1100" dirty="0">
                <a:latin typeface="KievitOT-Book" panose="020B0604030101020102" pitchFamily="34" charset="0"/>
                <a:cs typeface="Arial" panose="020B0604020202020204" pitchFamily="34" charset="0"/>
              </a:endParaRPr>
            </a:p>
          </p:txBody>
        </p:sp>
        <p:grpSp>
          <p:nvGrpSpPr>
            <p:cNvPr id="40" name="Gruppo 7">
              <a:extLst>
                <a:ext uri="{FF2B5EF4-FFF2-40B4-BE49-F238E27FC236}">
                  <a16:creationId xmlns:a16="http://schemas.microsoft.com/office/drawing/2014/main" id="{701B2B70-EEA9-593F-E535-27014FDE80FC}"/>
                </a:ext>
              </a:extLst>
            </p:cNvPr>
            <p:cNvGrpSpPr/>
            <p:nvPr/>
          </p:nvGrpSpPr>
          <p:grpSpPr>
            <a:xfrm>
              <a:off x="3892462" y="3701329"/>
              <a:ext cx="2222549" cy="159719"/>
              <a:chOff x="4987056" y="5307930"/>
              <a:chExt cx="1712695" cy="116358"/>
            </a:xfrm>
            <a:solidFill>
              <a:srgbClr val="FB1E33"/>
            </a:solidFill>
          </p:grpSpPr>
          <p:cxnSp>
            <p:nvCxnSpPr>
              <p:cNvPr id="42" name="Google Shape;681;p43">
                <a:extLst>
                  <a:ext uri="{FF2B5EF4-FFF2-40B4-BE49-F238E27FC236}">
                    <a16:creationId xmlns:a16="http://schemas.microsoft.com/office/drawing/2014/main" id="{622B44AF-046E-5F1C-95B8-4D5C355E59D2}"/>
                  </a:ext>
                </a:extLst>
              </p:cNvPr>
              <p:cNvCxnSpPr>
                <a:cxnSpLocks/>
              </p:cNvCxnSpPr>
              <p:nvPr userDrawn="1"/>
            </p:nvCxnSpPr>
            <p:spPr>
              <a:xfrm>
                <a:off x="4987056" y="5366110"/>
                <a:ext cx="1712695" cy="0"/>
              </a:xfrm>
              <a:prstGeom prst="straightConnector1">
                <a:avLst/>
              </a:prstGeom>
              <a:grpFill/>
              <a:ln w="38100" cap="rnd" cmpd="sng">
                <a:solidFill>
                  <a:srgbClr val="FB1E33"/>
                </a:solidFill>
                <a:prstDash val="solid"/>
                <a:round/>
                <a:headEnd type="none" w="med" len="med"/>
                <a:tailEnd type="none" w="med" len="med"/>
              </a:ln>
            </p:spPr>
          </p:cxnSp>
          <p:sp>
            <p:nvSpPr>
              <p:cNvPr id="43" name="Google Shape;682;p43">
                <a:extLst>
                  <a:ext uri="{FF2B5EF4-FFF2-40B4-BE49-F238E27FC236}">
                    <a16:creationId xmlns:a16="http://schemas.microsoft.com/office/drawing/2014/main" id="{18F9C6FF-DC83-ED81-86A6-40C6BF13DABA}"/>
                  </a:ext>
                </a:extLst>
              </p:cNvPr>
              <p:cNvSpPr/>
              <p:nvPr userDrawn="1"/>
            </p:nvSpPr>
            <p:spPr>
              <a:xfrm>
                <a:off x="6583392"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4569902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205</Words>
  <Application>Microsoft Office PowerPoint</Application>
  <PresentationFormat>Breitbild</PresentationFormat>
  <Paragraphs>23</Paragraphs>
  <Slides>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Kievit Offc Black</vt:lpstr>
      <vt:lpstr>KievitOT-Book</vt:lpstr>
      <vt:lpstr>Tema di 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Teresa Ghini</dc:creator>
  <cp:lastModifiedBy>Scheidegger Nicolas</cp:lastModifiedBy>
  <cp:revision>39</cp:revision>
  <cp:lastPrinted>2019-11-06T19:01:32Z</cp:lastPrinted>
  <dcterms:created xsi:type="dcterms:W3CDTF">2019-09-26T08:59:32Z</dcterms:created>
  <dcterms:modified xsi:type="dcterms:W3CDTF">2023-11-14T11:04:56Z</dcterms:modified>
</cp:coreProperties>
</file>