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7" r:id="rId2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FD6"/>
    <a:srgbClr val="FB1E33"/>
    <a:srgbClr val="FDD8A6"/>
    <a:srgbClr val="F8F25C"/>
    <a:srgbClr val="95DFD5"/>
    <a:srgbClr val="08CE84"/>
    <a:srgbClr val="2B2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A4510-D330-4384-8895-762A540F04C8}" v="73" dt="2023-08-16T10:40:27.9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89150" autoAdjust="0"/>
  </p:normalViewPr>
  <p:slideViewPr>
    <p:cSldViewPr snapToGrid="0">
      <p:cViewPr varScale="1">
        <p:scale>
          <a:sx n="71" d="100"/>
          <a:sy n="71" d="100"/>
        </p:scale>
        <p:origin x="3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B18FD53-9E3D-444D-B995-50F0617054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C22566-2D57-7743-B5FF-F12780D42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9C76B0-95AF-2749-B39A-0031CE9C6D9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F71C7A-3EE2-0746-809C-0955AFC3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C7E220-0D82-8B48-AD6E-19C7AD6F6F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37A1D1-AAA6-A646-93DD-592A754C4E8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9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9EF0C7E-EC4F-6748-ADA7-842963F9B797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FD1CB1-E36E-6B42-AA63-100080F734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79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rgbClr val="08C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E5F28BA-8E26-C24A-B014-40C94A1CE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Pr>
        <a:solidFill>
          <a:srgbClr val="FDD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62C80E-1F36-114D-BB2A-FED876BF2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1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33789" y="708475"/>
            <a:ext cx="5515507" cy="5515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638;p43">
            <a:extLst>
              <a:ext uri="{FF2B5EF4-FFF2-40B4-BE49-F238E27FC236}">
                <a16:creationId xmlns:a16="http://schemas.microsoft.com/office/drawing/2014/main" id="{20C0FA19-1D3E-7943-B0A8-EF7AB7489651}"/>
              </a:ext>
            </a:extLst>
          </p:cNvPr>
          <p:cNvSpPr txBox="1"/>
          <p:nvPr/>
        </p:nvSpPr>
        <p:spPr>
          <a:xfrm>
            <a:off x="5142408" y="5849296"/>
            <a:ext cx="2873247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VERSATILE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Sturdy tripod legs fold into a vlogging hand grip</a:t>
            </a:r>
          </a:p>
        </p:txBody>
      </p:sp>
      <p:sp>
        <p:nvSpPr>
          <p:cNvPr id="28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9622996" y="634018"/>
            <a:ext cx="2817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ievit Offc Black" panose="020B0A04030101020102" pitchFamily="34" charset="77"/>
                <a:ea typeface="+mn-ea"/>
                <a:cs typeface="+mn-cs"/>
              </a:rPr>
              <a:t>Sell Sheet</a:t>
            </a:r>
            <a:endParaRPr kumimoji="0" lang="it-IT" sz="12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 Black" panose="020B0A04030101020102" pitchFamily="34" charset="77"/>
              <a:ea typeface="+mn-ea"/>
              <a:cs typeface="+mn-cs"/>
            </a:endParaRPr>
          </a:p>
        </p:txBody>
      </p:sp>
      <p:sp>
        <p:nvSpPr>
          <p:cNvPr id="22" name="Google Shape;638;p43">
            <a:extLst>
              <a:ext uri="{FF2B5EF4-FFF2-40B4-BE49-F238E27FC236}">
                <a16:creationId xmlns:a16="http://schemas.microsoft.com/office/drawing/2014/main" id="{C07977B3-45BB-4C60-AF85-6E0A6FD56505}"/>
              </a:ext>
            </a:extLst>
          </p:cNvPr>
          <p:cNvSpPr txBox="1"/>
          <p:nvPr/>
        </p:nvSpPr>
        <p:spPr>
          <a:xfrm>
            <a:off x="6033789" y="155722"/>
            <a:ext cx="2596437" cy="16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MULTI-DEVICE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Compact size, supports both GoPro and compact cameras</a:t>
            </a:r>
          </a:p>
        </p:txBody>
      </p:sp>
      <p:grpSp>
        <p:nvGrpSpPr>
          <p:cNvPr id="29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5987850" y="974269"/>
            <a:ext cx="3425153" cy="156023"/>
            <a:chOff x="5306409" y="5307930"/>
            <a:chExt cx="2620868" cy="116358"/>
          </a:xfrm>
          <a:solidFill>
            <a:srgbClr val="FB1E33"/>
          </a:solidFill>
        </p:grpSpPr>
        <p:cxnSp>
          <p:nvCxnSpPr>
            <p:cNvPr id="30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6409" y="5366110"/>
              <a:ext cx="2620868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ttangolo 2">
            <a:extLst>
              <a:ext uri="{FF2B5EF4-FFF2-40B4-BE49-F238E27FC236}">
                <a16:creationId xmlns:a16="http://schemas.microsoft.com/office/drawing/2014/main" id="{BF54DAAD-B9A2-5390-06E1-D79AA031636F}"/>
              </a:ext>
            </a:extLst>
          </p:cNvPr>
          <p:cNvSpPr/>
          <p:nvPr/>
        </p:nvSpPr>
        <p:spPr>
          <a:xfrm>
            <a:off x="479376" y="125848"/>
            <a:ext cx="5157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spc="-150" dirty="0">
                <a:solidFill>
                  <a:srgbClr val="FF0000"/>
                </a:solidFill>
                <a:latin typeface="Kievit Offc Black" panose="020B0A04030101020102" pitchFamily="34" charset="0"/>
              </a:rPr>
              <a:t>HandyPod</a:t>
            </a:r>
            <a:r>
              <a:rPr lang="en-US" sz="3200" spc="-150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sz="3200" spc="-150" dirty="0">
                <a:solidFill>
                  <a:srgbClr val="FF0000"/>
                </a:solidFill>
                <a:latin typeface="Kievit Offc Black" panose="020B0A04030101020102" pitchFamily="34" charset="77"/>
              </a:rPr>
              <a:t>Clip Action</a:t>
            </a:r>
            <a:endParaRPr kumimoji="0" lang="it-IT" sz="3200" b="0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Kievit Offc Black" panose="020B0A04030101020102" pitchFamily="34" charset="77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dirty="0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  <a:t>The Mini GoPro Tripod with Carabiner</a:t>
            </a:r>
          </a:p>
          <a:p>
            <a:pPr lvl="0">
              <a:defRPr/>
            </a:pPr>
            <a:r>
              <a:rPr lang="en-US" sz="1600" dirty="0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  <a:t>JB01838-BWW</a:t>
            </a:r>
            <a:br>
              <a:rPr lang="en-US" sz="1600" dirty="0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</a:br>
            <a:endParaRPr lang="it-IT" sz="1600" dirty="0">
              <a:solidFill>
                <a:schemeClr val="bg1"/>
              </a:solidFill>
              <a:latin typeface="Kievit Offc Black" panose="020B0A04030101020102" pitchFamily="34" charset="77"/>
              <a:ea typeface="Century Gothic"/>
              <a:cs typeface="Century Gothic"/>
            </a:endParaRPr>
          </a:p>
        </p:txBody>
      </p:sp>
      <p:sp>
        <p:nvSpPr>
          <p:cNvPr id="4" name="Rettangolo 17">
            <a:extLst>
              <a:ext uri="{FF2B5EF4-FFF2-40B4-BE49-F238E27FC236}">
                <a16:creationId xmlns:a16="http://schemas.microsoft.com/office/drawing/2014/main" id="{AA9291EA-2EEC-C415-5CAF-34532019D8C2}"/>
              </a:ext>
            </a:extLst>
          </p:cNvPr>
          <p:cNvSpPr/>
          <p:nvPr/>
        </p:nvSpPr>
        <p:spPr>
          <a:xfrm>
            <a:off x="486027" y="1251087"/>
            <a:ext cx="5470074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0" i="0" dirty="0">
                <a:effectLst/>
                <a:latin typeface="KievitOT-Book" panose="020B0604030101020102"/>
              </a:rPr>
              <a:t>Introducing HandyPod Clip, the super cool mini </a:t>
            </a:r>
            <a:r>
              <a:rPr lang="en-US" sz="1350" b="1" i="0" dirty="0">
                <a:effectLst/>
                <a:latin typeface="KievitOT-Book" panose="020B0604030101020102"/>
              </a:rPr>
              <a:t>Vlogging tripod </a:t>
            </a:r>
            <a:r>
              <a:rPr lang="en-US" sz="1350" b="0" i="0" dirty="0">
                <a:effectLst/>
                <a:latin typeface="KievitOT-Book" panose="020B0604030101020102"/>
              </a:rPr>
              <a:t>with a built-in carabiner for ultimate convenience!</a:t>
            </a:r>
          </a:p>
          <a:p>
            <a:endParaRPr lang="en-US" sz="1350" b="0" i="0" dirty="0">
              <a:effectLst/>
              <a:latin typeface="KievitOT-Book" panose="020B0604030101020102"/>
            </a:endParaRPr>
          </a:p>
          <a:p>
            <a:r>
              <a:rPr lang="en-US" sz="1350" b="0" i="0" dirty="0">
                <a:effectLst/>
                <a:latin typeface="KievitOT-Book" panose="020B0604030101020102"/>
              </a:rPr>
              <a:t>Based on the wildly popular HandyPod 2, HandyPod Clip is a pocket-sized, rigid-legged tripod with a </a:t>
            </a:r>
            <a:r>
              <a:rPr lang="en-US" sz="1350" b="1" i="0" dirty="0">
                <a:effectLst/>
                <a:latin typeface="KievitOT-Book" panose="020B0604030101020102"/>
              </a:rPr>
              <a:t>built-in ball head </a:t>
            </a:r>
            <a:r>
              <a:rPr lang="en-US" sz="1350" b="0" i="0" dirty="0">
                <a:effectLst/>
                <a:latin typeface="KievitOT-Book" panose="020B0604030101020102"/>
              </a:rPr>
              <a:t>that transforms into a handy grip. One leg goes rogue and becomes a </a:t>
            </a:r>
            <a:r>
              <a:rPr lang="en-US" sz="1350" b="1" i="0" dirty="0">
                <a:effectLst/>
                <a:latin typeface="KievitOT-Book" panose="020B0604030101020102"/>
              </a:rPr>
              <a:t>trusty carabiner</a:t>
            </a:r>
            <a:r>
              <a:rPr lang="en-US" sz="1350" b="0" i="0" dirty="0">
                <a:effectLst/>
                <a:latin typeface="KievitOT-Book" panose="020B0604030101020102"/>
              </a:rPr>
              <a:t>, allowing you to hang it anywhere—backpack strap, belt loop, or even your unicorn's horn!</a:t>
            </a:r>
          </a:p>
          <a:p>
            <a:endParaRPr lang="en-US" sz="1350" b="0" i="0" dirty="0">
              <a:effectLst/>
              <a:latin typeface="KievitOT-Book" panose="020B0604030101020102"/>
            </a:endParaRPr>
          </a:p>
          <a:p>
            <a:r>
              <a:rPr lang="en-US" sz="1350" b="0" i="0" dirty="0">
                <a:effectLst/>
                <a:latin typeface="KievitOT-Book" panose="020B0604030101020102"/>
              </a:rPr>
              <a:t>No more shaky vlogs or wobbly selfies. With HandyPod Clip, use the carabiner as your vlogging sidekick for a </a:t>
            </a:r>
            <a:r>
              <a:rPr lang="en-US" sz="1350" b="1" i="0" dirty="0">
                <a:effectLst/>
                <a:latin typeface="KievitOT-Book" panose="020B0604030101020102"/>
              </a:rPr>
              <a:t>sturdy grip</a:t>
            </a:r>
            <a:r>
              <a:rPr lang="en-US" sz="1350" b="0" i="0" dirty="0">
                <a:effectLst/>
                <a:latin typeface="KievitOT-Book" panose="020B0604030101020102"/>
              </a:rPr>
              <a:t> on your device. The built-in self-locking ball head lets you seamlessly switch from horizontal to </a:t>
            </a:r>
            <a:r>
              <a:rPr lang="en-US" sz="1350" b="1" i="0" dirty="0">
                <a:effectLst/>
                <a:latin typeface="KievitOT-Book" panose="020B0604030101020102"/>
              </a:rPr>
              <a:t>vertical shooting</a:t>
            </a:r>
            <a:r>
              <a:rPr lang="en-US" sz="1350" b="0" i="0" dirty="0">
                <a:effectLst/>
                <a:latin typeface="KievitOT-Book" panose="020B0604030101020102"/>
              </a:rPr>
              <a:t>, adding another level of awesomeness to your content.</a:t>
            </a:r>
          </a:p>
          <a:p>
            <a:endParaRPr lang="en-US" sz="1350" b="0" i="0" dirty="0">
              <a:effectLst/>
              <a:latin typeface="KievitOT-Book" panose="020B0604030101020102"/>
            </a:endParaRPr>
          </a:p>
          <a:p>
            <a:r>
              <a:rPr lang="en-US" sz="1350" b="0" i="0" dirty="0">
                <a:effectLst/>
                <a:latin typeface="KievitOT-Book" panose="020B0604030101020102"/>
              </a:rPr>
              <a:t>Compatible with </a:t>
            </a:r>
            <a:r>
              <a:rPr lang="en-US" sz="1350" b="1" i="0" dirty="0">
                <a:effectLst/>
                <a:latin typeface="KievitOT-Book" panose="020B0604030101020102"/>
              </a:rPr>
              <a:t>GoPro, compact cameras</a:t>
            </a:r>
            <a:r>
              <a:rPr lang="en-US" sz="1350" b="0" i="0" dirty="0">
                <a:effectLst/>
                <a:latin typeface="KievitOT-Book" panose="020B0604030101020102"/>
              </a:rPr>
              <a:t>, video lights, and microphones, HandyPod Clip is your go-to companion for epic vlogs and unforgettable memories. Clip it on, feel the power, and let the creative journey begin—rock the vlogging world!</a:t>
            </a:r>
          </a:p>
          <a:p>
            <a:endParaRPr lang="en-US" sz="135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Payload: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 1.1 </a:t>
            </a:r>
            <a:r>
              <a:rPr lang="en-US" sz="1350" dirty="0" err="1">
                <a:latin typeface="KievitOT-Book" panose="020B0604030101020102" pitchFamily="34" charset="0"/>
                <a:cs typeface="Arial" panose="020B0604020202020204" pitchFamily="34" charset="0"/>
              </a:rPr>
              <a:t>lb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 / 500g</a:t>
            </a:r>
          </a:p>
          <a:p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Dims: 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6 x 1.8 x 1.3 in / 15 x 5 x 3 cm</a:t>
            </a:r>
            <a:b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Connection: 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¼-20” with included pin-joint mount</a:t>
            </a:r>
            <a:endParaRPr lang="en-US" sz="1350" b="1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Materials: 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Glass-filled Nylon, Aluminum, Steel, TPE, Brass </a:t>
            </a:r>
          </a:p>
          <a:p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Color Options: 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 Grey</a:t>
            </a:r>
          </a:p>
          <a:p>
            <a:pPr lvl="0">
              <a:defRPr/>
            </a:pPr>
            <a:r>
              <a:rPr lang="en-US" sz="1350" b="1" dirty="0">
                <a:latin typeface="KievitOT-Book" panose="020B0604030101020102" pitchFamily="34" charset="0"/>
                <a:cs typeface="Arial" panose="020B0604020202020204" pitchFamily="34" charset="0"/>
              </a:rPr>
              <a:t>Manufacture Warranty: </a:t>
            </a:r>
            <a:r>
              <a:rPr lang="en-US" sz="1350" dirty="0">
                <a:latin typeface="KievitOT-Book" panose="020B0604030101020102" pitchFamily="34" charset="0"/>
                <a:cs typeface="Arial" panose="020B0604020202020204" pitchFamily="34" charset="0"/>
              </a:rPr>
              <a:t>One Year Warranty</a:t>
            </a:r>
          </a:p>
        </p:txBody>
      </p:sp>
      <p:sp>
        <p:nvSpPr>
          <p:cNvPr id="6" name="Google Shape;638;p43">
            <a:extLst>
              <a:ext uri="{FF2B5EF4-FFF2-40B4-BE49-F238E27FC236}">
                <a16:creationId xmlns:a16="http://schemas.microsoft.com/office/drawing/2014/main" id="{F432EC35-4CE7-6D40-B598-B17B65820021}"/>
              </a:ext>
            </a:extLst>
          </p:cNvPr>
          <p:cNvSpPr txBox="1"/>
          <p:nvPr/>
        </p:nvSpPr>
        <p:spPr>
          <a:xfrm>
            <a:off x="9235353" y="5823388"/>
            <a:ext cx="2976820" cy="128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CLIP IT!</a:t>
            </a:r>
          </a:p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Convenient carrying using the built-in carabiner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071BA90-AB65-DD4A-947A-36C59E1108F8}"/>
              </a:ext>
            </a:extLst>
          </p:cNvPr>
          <p:cNvGrpSpPr/>
          <p:nvPr/>
        </p:nvGrpSpPr>
        <p:grpSpPr>
          <a:xfrm rot="10800000">
            <a:off x="9567680" y="5822839"/>
            <a:ext cx="2470623" cy="155327"/>
            <a:chOff x="5551013" y="5307930"/>
            <a:chExt cx="2376264" cy="116358"/>
          </a:xfrm>
          <a:solidFill>
            <a:srgbClr val="FB1E33"/>
          </a:solidFill>
        </p:grpSpPr>
        <p:cxnSp>
          <p:nvCxnSpPr>
            <p:cNvPr id="12" name="Google Shape;681;p43">
              <a:extLst>
                <a:ext uri="{FF2B5EF4-FFF2-40B4-BE49-F238E27FC236}">
                  <a16:creationId xmlns:a16="http://schemas.microsoft.com/office/drawing/2014/main" id="{0B293867-4921-1A43-8D44-BD1A4A2ED16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551013" y="5366110"/>
              <a:ext cx="2376264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682;p43">
              <a:extLst>
                <a:ext uri="{FF2B5EF4-FFF2-40B4-BE49-F238E27FC236}">
                  <a16:creationId xmlns:a16="http://schemas.microsoft.com/office/drawing/2014/main" id="{79871E51-C32D-5E45-A22B-A135FA8A0D0D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5135706" y="5689577"/>
            <a:ext cx="2667123" cy="159719"/>
            <a:chOff x="5306409" y="5307930"/>
            <a:chExt cx="2620868" cy="116358"/>
          </a:xfrm>
          <a:solidFill>
            <a:srgbClr val="FB1E33"/>
          </a:solidFill>
        </p:grpSpPr>
        <p:cxnSp>
          <p:nvCxnSpPr>
            <p:cNvPr id="26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6409" y="5366110"/>
              <a:ext cx="2620868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Google Shape;638;p43">
            <a:extLst>
              <a:ext uri="{FF2B5EF4-FFF2-40B4-BE49-F238E27FC236}">
                <a16:creationId xmlns:a16="http://schemas.microsoft.com/office/drawing/2014/main" id="{AD1836ED-ABE0-F0E5-7D57-4C4EA618CE67}"/>
              </a:ext>
            </a:extLst>
          </p:cNvPr>
          <p:cNvSpPr txBox="1"/>
          <p:nvPr/>
        </p:nvSpPr>
        <p:spPr>
          <a:xfrm>
            <a:off x="9247064" y="2249355"/>
            <a:ext cx="2976820" cy="128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FLEXIBLE</a:t>
            </a:r>
          </a:p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Easy angle adjustments </a:t>
            </a:r>
            <a:b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with self-locking </a:t>
            </a:r>
            <a:b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ball head</a:t>
            </a:r>
          </a:p>
        </p:txBody>
      </p:sp>
      <p:grpSp>
        <p:nvGrpSpPr>
          <p:cNvPr id="23" name="Gruppo 10">
            <a:extLst>
              <a:ext uri="{FF2B5EF4-FFF2-40B4-BE49-F238E27FC236}">
                <a16:creationId xmlns:a16="http://schemas.microsoft.com/office/drawing/2014/main" id="{A89586DD-D161-5F75-1464-7B193F74346D}"/>
              </a:ext>
            </a:extLst>
          </p:cNvPr>
          <p:cNvGrpSpPr/>
          <p:nvPr/>
        </p:nvGrpSpPr>
        <p:grpSpPr>
          <a:xfrm rot="10800000">
            <a:off x="9970054" y="2238387"/>
            <a:ext cx="2111456" cy="155327"/>
            <a:chOff x="5551013" y="5307930"/>
            <a:chExt cx="2376264" cy="116358"/>
          </a:xfrm>
          <a:solidFill>
            <a:srgbClr val="FB1E33"/>
          </a:solidFill>
        </p:grpSpPr>
        <p:cxnSp>
          <p:nvCxnSpPr>
            <p:cNvPr id="32" name="Google Shape;681;p43">
              <a:extLst>
                <a:ext uri="{FF2B5EF4-FFF2-40B4-BE49-F238E27FC236}">
                  <a16:creationId xmlns:a16="http://schemas.microsoft.com/office/drawing/2014/main" id="{5674F15F-BAEC-173F-D20F-D17D70EBB83D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551013" y="5366110"/>
              <a:ext cx="2376264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" name="Google Shape;682;p43">
              <a:extLst>
                <a:ext uri="{FF2B5EF4-FFF2-40B4-BE49-F238E27FC236}">
                  <a16:creationId xmlns:a16="http://schemas.microsoft.com/office/drawing/2014/main" id="{2FAAF529-B914-6485-A5A8-011B766B3CA8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29F6857-0273-2841-A202-E170F379C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02" r="15502"/>
          <a:stretch/>
        </p:blipFill>
        <p:spPr>
          <a:xfrm>
            <a:off x="8610257" y="3986584"/>
            <a:ext cx="2172253" cy="2169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74E56-9442-822B-7BB9-03D0CAFE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37" y="1113330"/>
            <a:ext cx="2309304" cy="2306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971718-EC54-392A-D188-316832961A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82"/>
          <a:stretch/>
        </p:blipFill>
        <p:spPr>
          <a:xfrm>
            <a:off x="6114876" y="3184264"/>
            <a:ext cx="3027680" cy="2549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A1AEE0-CAAA-A8B7-4C89-C0EA2A7DC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770" y="886653"/>
            <a:ext cx="2596436" cy="25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05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</Words>
  <Application>Microsoft Office PowerPoint</Application>
  <PresentationFormat>Breitbild</PresentationFormat>
  <Paragraphs>25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Kievit Offc Black</vt:lpstr>
      <vt:lpstr>KievitOT-Book</vt:lpstr>
      <vt:lpstr>Tema di 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Ghini</dc:creator>
  <cp:lastModifiedBy>Scheidegger Nicolas</cp:lastModifiedBy>
  <cp:revision>41</cp:revision>
  <cp:lastPrinted>2019-11-06T19:01:32Z</cp:lastPrinted>
  <dcterms:created xsi:type="dcterms:W3CDTF">2019-09-26T08:59:32Z</dcterms:created>
  <dcterms:modified xsi:type="dcterms:W3CDTF">2023-10-17T13:49:38Z</dcterms:modified>
</cp:coreProperties>
</file>